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352" r:id="rId5"/>
    <p:sldId id="260" r:id="rId6"/>
    <p:sldId id="353" r:id="rId7"/>
    <p:sldId id="267" r:id="rId8"/>
    <p:sldId id="354" r:id="rId9"/>
    <p:sldId id="268" r:id="rId10"/>
    <p:sldId id="355" r:id="rId11"/>
    <p:sldId id="270" r:id="rId12"/>
    <p:sldId id="356" r:id="rId13"/>
    <p:sldId id="272" r:id="rId14"/>
    <p:sldId id="357" r:id="rId15"/>
    <p:sldId id="274" r:id="rId16"/>
    <p:sldId id="358" r:id="rId17"/>
    <p:sldId id="276" r:id="rId18"/>
    <p:sldId id="359"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61" r:id="rId9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6"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E5060A4E-FAC4-41E1-B509-6791F21DBAB2}" type="datetimeFigureOut">
              <a:rPr lang="pl-PL" smtClean="0"/>
              <a:t>23.06.2021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C454C5E-540F-4C8C-A163-00E9B42D8E93}" type="slidenum">
              <a:rPr lang="pl-PL" smtClean="0"/>
              <a:t>‹#›</a:t>
            </a:fld>
            <a:endParaRPr lang="pl-PL"/>
          </a:p>
        </p:txBody>
      </p:sp>
    </p:spTree>
    <p:extLst>
      <p:ext uri="{BB962C8B-B14F-4D97-AF65-F5344CB8AC3E}">
        <p14:creationId xmlns:p14="http://schemas.microsoft.com/office/powerpoint/2010/main" val="2182630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5060A4E-FAC4-41E1-B509-6791F21DBAB2}" type="datetimeFigureOut">
              <a:rPr lang="pl-PL" smtClean="0"/>
              <a:t>23.06.2021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C454C5E-540F-4C8C-A163-00E9B42D8E93}" type="slidenum">
              <a:rPr lang="pl-PL" smtClean="0"/>
              <a:t>‹#›</a:t>
            </a:fld>
            <a:endParaRPr lang="pl-PL"/>
          </a:p>
        </p:txBody>
      </p:sp>
    </p:spTree>
    <p:extLst>
      <p:ext uri="{BB962C8B-B14F-4D97-AF65-F5344CB8AC3E}">
        <p14:creationId xmlns:p14="http://schemas.microsoft.com/office/powerpoint/2010/main" val="2161275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5060A4E-FAC4-41E1-B509-6791F21DBAB2}" type="datetimeFigureOut">
              <a:rPr lang="pl-PL" smtClean="0"/>
              <a:t>23.06.2021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C454C5E-540F-4C8C-A163-00E9B42D8E93}" type="slidenum">
              <a:rPr lang="pl-PL" smtClean="0"/>
              <a:t>‹#›</a:t>
            </a:fld>
            <a:endParaRPr lang="pl-PL"/>
          </a:p>
        </p:txBody>
      </p:sp>
    </p:spTree>
    <p:extLst>
      <p:ext uri="{BB962C8B-B14F-4D97-AF65-F5344CB8AC3E}">
        <p14:creationId xmlns:p14="http://schemas.microsoft.com/office/powerpoint/2010/main" val="2158493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5060A4E-FAC4-41E1-B509-6791F21DBAB2}" type="datetimeFigureOut">
              <a:rPr lang="pl-PL" smtClean="0"/>
              <a:t>23.06.2021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C454C5E-540F-4C8C-A163-00E9B42D8E93}" type="slidenum">
              <a:rPr lang="pl-PL" smtClean="0"/>
              <a:t>‹#›</a:t>
            </a:fld>
            <a:endParaRPr lang="pl-PL"/>
          </a:p>
        </p:txBody>
      </p:sp>
    </p:spTree>
    <p:extLst>
      <p:ext uri="{BB962C8B-B14F-4D97-AF65-F5344CB8AC3E}">
        <p14:creationId xmlns:p14="http://schemas.microsoft.com/office/powerpoint/2010/main" val="223161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E5060A4E-FAC4-41E1-B509-6791F21DBAB2}" type="datetimeFigureOut">
              <a:rPr lang="pl-PL" smtClean="0"/>
              <a:t>23.06.2021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C454C5E-540F-4C8C-A163-00E9B42D8E93}" type="slidenum">
              <a:rPr lang="pl-PL" smtClean="0"/>
              <a:t>‹#›</a:t>
            </a:fld>
            <a:endParaRPr lang="pl-PL"/>
          </a:p>
        </p:txBody>
      </p:sp>
    </p:spTree>
    <p:extLst>
      <p:ext uri="{BB962C8B-B14F-4D97-AF65-F5344CB8AC3E}">
        <p14:creationId xmlns:p14="http://schemas.microsoft.com/office/powerpoint/2010/main" val="3313544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E5060A4E-FAC4-41E1-B509-6791F21DBAB2}" type="datetimeFigureOut">
              <a:rPr lang="pl-PL" smtClean="0"/>
              <a:t>23.06.2021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C454C5E-540F-4C8C-A163-00E9B42D8E93}" type="slidenum">
              <a:rPr lang="pl-PL" smtClean="0"/>
              <a:t>‹#›</a:t>
            </a:fld>
            <a:endParaRPr lang="pl-PL"/>
          </a:p>
        </p:txBody>
      </p:sp>
    </p:spTree>
    <p:extLst>
      <p:ext uri="{BB962C8B-B14F-4D97-AF65-F5344CB8AC3E}">
        <p14:creationId xmlns:p14="http://schemas.microsoft.com/office/powerpoint/2010/main" val="1384753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E5060A4E-FAC4-41E1-B509-6791F21DBAB2}" type="datetimeFigureOut">
              <a:rPr lang="pl-PL" smtClean="0"/>
              <a:t>23.06.2021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C454C5E-540F-4C8C-A163-00E9B42D8E93}" type="slidenum">
              <a:rPr lang="pl-PL" smtClean="0"/>
              <a:t>‹#›</a:t>
            </a:fld>
            <a:endParaRPr lang="pl-PL"/>
          </a:p>
        </p:txBody>
      </p:sp>
    </p:spTree>
    <p:extLst>
      <p:ext uri="{BB962C8B-B14F-4D97-AF65-F5344CB8AC3E}">
        <p14:creationId xmlns:p14="http://schemas.microsoft.com/office/powerpoint/2010/main" val="192892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E5060A4E-FAC4-41E1-B509-6791F21DBAB2}" type="datetimeFigureOut">
              <a:rPr lang="pl-PL" smtClean="0"/>
              <a:t>23.06.2021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C454C5E-540F-4C8C-A163-00E9B42D8E93}" type="slidenum">
              <a:rPr lang="pl-PL" smtClean="0"/>
              <a:t>‹#›</a:t>
            </a:fld>
            <a:endParaRPr lang="pl-PL"/>
          </a:p>
        </p:txBody>
      </p:sp>
    </p:spTree>
    <p:extLst>
      <p:ext uri="{BB962C8B-B14F-4D97-AF65-F5344CB8AC3E}">
        <p14:creationId xmlns:p14="http://schemas.microsoft.com/office/powerpoint/2010/main" val="4288227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E5060A4E-FAC4-41E1-B509-6791F21DBAB2}" type="datetimeFigureOut">
              <a:rPr lang="pl-PL" smtClean="0"/>
              <a:t>23.06.2021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C454C5E-540F-4C8C-A163-00E9B42D8E93}" type="slidenum">
              <a:rPr lang="pl-PL" smtClean="0"/>
              <a:t>‹#›</a:t>
            </a:fld>
            <a:endParaRPr lang="pl-PL"/>
          </a:p>
        </p:txBody>
      </p:sp>
    </p:spTree>
    <p:extLst>
      <p:ext uri="{BB962C8B-B14F-4D97-AF65-F5344CB8AC3E}">
        <p14:creationId xmlns:p14="http://schemas.microsoft.com/office/powerpoint/2010/main" val="189997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E5060A4E-FAC4-41E1-B509-6791F21DBAB2}" type="datetimeFigureOut">
              <a:rPr lang="pl-PL" smtClean="0"/>
              <a:t>23.06.2021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C454C5E-540F-4C8C-A163-00E9B42D8E93}" type="slidenum">
              <a:rPr lang="pl-PL" smtClean="0"/>
              <a:t>‹#›</a:t>
            </a:fld>
            <a:endParaRPr lang="pl-PL"/>
          </a:p>
        </p:txBody>
      </p:sp>
    </p:spTree>
    <p:extLst>
      <p:ext uri="{BB962C8B-B14F-4D97-AF65-F5344CB8AC3E}">
        <p14:creationId xmlns:p14="http://schemas.microsoft.com/office/powerpoint/2010/main" val="3646797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E5060A4E-FAC4-41E1-B509-6791F21DBAB2}" type="datetimeFigureOut">
              <a:rPr lang="pl-PL" smtClean="0"/>
              <a:t>23.06.2021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C454C5E-540F-4C8C-A163-00E9B42D8E93}" type="slidenum">
              <a:rPr lang="pl-PL" smtClean="0"/>
              <a:t>‹#›</a:t>
            </a:fld>
            <a:endParaRPr lang="pl-PL"/>
          </a:p>
        </p:txBody>
      </p:sp>
    </p:spTree>
    <p:extLst>
      <p:ext uri="{BB962C8B-B14F-4D97-AF65-F5344CB8AC3E}">
        <p14:creationId xmlns:p14="http://schemas.microsoft.com/office/powerpoint/2010/main" val="875456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3000"/>
            <a:lum/>
          </a:blip>
          <a:srcRect/>
          <a:stretch>
            <a:fillRect t="-56000" b="-56000"/>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60A4E-FAC4-41E1-B509-6791F21DBAB2}" type="datetimeFigureOut">
              <a:rPr lang="pl-PL" smtClean="0"/>
              <a:t>23.06.2021</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454C5E-540F-4C8C-A163-00E9B42D8E93}" type="slidenum">
              <a:rPr lang="pl-PL" smtClean="0"/>
              <a:t>‹#›</a:t>
            </a:fld>
            <a:endParaRPr lang="pl-PL"/>
          </a:p>
        </p:txBody>
      </p:sp>
    </p:spTree>
    <p:extLst>
      <p:ext uri="{BB962C8B-B14F-4D97-AF65-F5344CB8AC3E}">
        <p14:creationId xmlns:p14="http://schemas.microsoft.com/office/powerpoint/2010/main" val="4097807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archeion.net/repo/rti/RTI_82_84_0_0_18.html" TargetMode="External"/><Relationship Id="rId1" Type="http://schemas.openxmlformats.org/officeDocument/2006/relationships/slideLayout" Target="../slideLayouts/slideLayout5.xml"/><Relationship Id="rId5" Type="http://schemas.openxmlformats.org/officeDocument/2006/relationships/image" Target="../media/image11.tiff"/><Relationship Id="rId4" Type="http://schemas.openxmlformats.org/officeDocument/2006/relationships/hyperlink" Target="https://iip.ap.wroc.pl/index.php?s=82_84_0_0_18&amp;view=thumbnails&amp;browser=seadrago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archeion.net/repo/rti/RTI_82_88_0_0_81.html" TargetMode="External"/><Relationship Id="rId1" Type="http://schemas.openxmlformats.org/officeDocument/2006/relationships/slideLayout" Target="../slideLayouts/slideLayout5.xml"/><Relationship Id="rId5" Type="http://schemas.openxmlformats.org/officeDocument/2006/relationships/image" Target="../media/image13.tiff"/><Relationship Id="rId4" Type="http://schemas.openxmlformats.org/officeDocument/2006/relationships/hyperlink" Target="https://iip.ap.wroc.pl/index.php?s=82_88_0_0_81&amp;view=thumbnails&amp;browser=seadrago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archeion.net/repo/rti/RTI_82_91_0_0_118.html" TargetMode="External"/><Relationship Id="rId1" Type="http://schemas.openxmlformats.org/officeDocument/2006/relationships/slideLayout" Target="../slideLayouts/slideLayout5.xml"/><Relationship Id="rId5" Type="http://schemas.openxmlformats.org/officeDocument/2006/relationships/image" Target="../media/image15.tiff"/><Relationship Id="rId4" Type="http://schemas.openxmlformats.org/officeDocument/2006/relationships/hyperlink" Target="https://iip.ap.wroc.pl/index.php?s=82_91_0_0_118&amp;view=thumbnails&amp;browser=seadrago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archeion.net/repo/rti/RTI_82_88_0_0_74.html" TargetMode="External"/><Relationship Id="rId1" Type="http://schemas.openxmlformats.org/officeDocument/2006/relationships/slideLayout" Target="../slideLayouts/slideLayout5.xml"/><Relationship Id="rId5" Type="http://schemas.openxmlformats.org/officeDocument/2006/relationships/image" Target="../media/image17.tiff"/><Relationship Id="rId4" Type="http://schemas.openxmlformats.org/officeDocument/2006/relationships/hyperlink" Target="https://iip.ap.wroc.pl/index.php?s=82_88_0_0_74&amp;view=thumbnails&amp;browser=seadrago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archeion.net/repo/rti/RTI_82_DmWr_0_0_155.html" TargetMode="External"/><Relationship Id="rId1" Type="http://schemas.openxmlformats.org/officeDocument/2006/relationships/slideLayout" Target="../slideLayouts/slideLayout5.xml"/><Relationship Id="rId5" Type="http://schemas.openxmlformats.org/officeDocument/2006/relationships/image" Target="../media/image19.tiff"/><Relationship Id="rId4" Type="http://schemas.openxmlformats.org/officeDocument/2006/relationships/hyperlink" Target="https://iip.ap.wroc.pl/index.php?s=82_DmWr_0_0_155&amp;view=thumbnails&amp;browser=seadrago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hyperlink" Target="https://iip.ap.wroc.pl/index.php?s=82_66_0_0_67&amp;view=thumbnails&amp;browser=seadragon" TargetMode="External"/><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hyperlink" Target="https://archeion.net/repo/rti/RTI_82_66_0_0_67.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archeion.net/repo/rti/RTI_82_88_0_0_73.html" TargetMode="External"/><Relationship Id="rId1" Type="http://schemas.openxmlformats.org/officeDocument/2006/relationships/slideLayout" Target="../slideLayouts/slideLayout5.xml"/><Relationship Id="rId5" Type="http://schemas.openxmlformats.org/officeDocument/2006/relationships/image" Target="../media/image23.tiff"/><Relationship Id="rId4" Type="http://schemas.openxmlformats.org/officeDocument/2006/relationships/hyperlink" Target="https://iip.ap.wroc.pl/index.php?s=82_88_0_0_73&amp;view=thumbnails&amp;browser=seadragon"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archeion.net/repo/rti/RTI_82_84_0_0_53_prawa.html" TargetMode="External"/><Relationship Id="rId1" Type="http://schemas.openxmlformats.org/officeDocument/2006/relationships/slideLayout" Target="../slideLayouts/slideLayout5.xml"/><Relationship Id="rId5" Type="http://schemas.openxmlformats.org/officeDocument/2006/relationships/image" Target="../media/image25.tiff"/><Relationship Id="rId4" Type="http://schemas.openxmlformats.org/officeDocument/2006/relationships/hyperlink" Target="https://iip.ap.wroc.pl/index.php?s=82_84_0_0_53prawa&amp;view=thumbnails&amp;browser=seadragon"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archeion.net/repo/rti/RTI_82_DmSw_0_0_U51.html" TargetMode="External"/><Relationship Id="rId1" Type="http://schemas.openxmlformats.org/officeDocument/2006/relationships/slideLayout" Target="../slideLayouts/slideLayout5.xml"/><Relationship Id="rId5" Type="http://schemas.openxmlformats.org/officeDocument/2006/relationships/image" Target="../media/image27.tiff"/><Relationship Id="rId4" Type="http://schemas.openxmlformats.org/officeDocument/2006/relationships/hyperlink" Target="https://iip.ap.wroc.pl/index.php?s=82_DmSw_0_0_U51&amp;view=thumbnails&amp;browser=seadrago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archeion.net/repo/rti/RTI_82_76_0_0_10.html" TargetMode="External"/><Relationship Id="rId1" Type="http://schemas.openxmlformats.org/officeDocument/2006/relationships/slideLayout" Target="../slideLayouts/slideLayout5.xml"/><Relationship Id="rId5" Type="http://schemas.openxmlformats.org/officeDocument/2006/relationships/image" Target="../media/image29.tiff"/><Relationship Id="rId4" Type="http://schemas.openxmlformats.org/officeDocument/2006/relationships/hyperlink" Target="https://iip.ap.wroc.pl/index.php?s=82_76_0_0_10&amp;view=thumbnails&amp;browser=seadragon"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culturalheritageimaging.org/What_We_Offer/Downloads/View/index.html" TargetMode="External"/><Relationship Id="rId2" Type="http://schemas.openxmlformats.org/officeDocument/2006/relationships/hyperlink" Target="https://youtu.be/-ISo9FDywOo"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archeion.net/repo/rti/RTI_82_83_0_0_45.html" TargetMode="External"/><Relationship Id="rId1" Type="http://schemas.openxmlformats.org/officeDocument/2006/relationships/slideLayout" Target="../slideLayouts/slideLayout5.xml"/><Relationship Id="rId5" Type="http://schemas.openxmlformats.org/officeDocument/2006/relationships/image" Target="../media/image31.tiff"/><Relationship Id="rId4" Type="http://schemas.openxmlformats.org/officeDocument/2006/relationships/hyperlink" Target="https://iip.ap.wroc.pl/index.php?s=82_83_0_0_45&amp;view=thumbnails&amp;browser=seadrago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archeion.net/repo/rti/RTI_82_67_0_0_185_prawa.html" TargetMode="External"/><Relationship Id="rId1" Type="http://schemas.openxmlformats.org/officeDocument/2006/relationships/slideLayout" Target="../slideLayouts/slideLayout5.xml"/><Relationship Id="rId5" Type="http://schemas.openxmlformats.org/officeDocument/2006/relationships/image" Target="../media/image33.tiff"/><Relationship Id="rId4" Type="http://schemas.openxmlformats.org/officeDocument/2006/relationships/hyperlink" Target="https://iip.ap.wroc.pl/index.php?s=82_67_0_0_185lewa&amp;view=thumbnails&amp;browser=seadragon"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archeion.net/repo/rti/RTI_82_84_0_0_19.html" TargetMode="External"/><Relationship Id="rId1" Type="http://schemas.openxmlformats.org/officeDocument/2006/relationships/slideLayout" Target="../slideLayouts/slideLayout5.xml"/><Relationship Id="rId5" Type="http://schemas.openxmlformats.org/officeDocument/2006/relationships/image" Target="../media/image35.tiff"/><Relationship Id="rId4" Type="http://schemas.openxmlformats.org/officeDocument/2006/relationships/hyperlink" Target="https://iip.ap.wroc.pl/index.php?s=82_84_0_0_19&amp;view=thumbnails&amp;browser=seadragon"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archeion.net/repo/rti/RTI_82_84_0_0_34_prawa.html" TargetMode="External"/><Relationship Id="rId1" Type="http://schemas.openxmlformats.org/officeDocument/2006/relationships/slideLayout" Target="../slideLayouts/slideLayout5.xml"/><Relationship Id="rId5" Type="http://schemas.openxmlformats.org/officeDocument/2006/relationships/image" Target="../media/image37.tiff"/><Relationship Id="rId4" Type="http://schemas.openxmlformats.org/officeDocument/2006/relationships/hyperlink" Target="https://iip.ap.wroc.pl/index.php?s=82_84_0_0_34prawa&amp;view=thumbnails&amp;browser=seadragon"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archeion.net/repo/rti/RTI_82_84_0_0_21.html" TargetMode="External"/><Relationship Id="rId1" Type="http://schemas.openxmlformats.org/officeDocument/2006/relationships/slideLayout" Target="../slideLayouts/slideLayout5.xml"/><Relationship Id="rId5" Type="http://schemas.openxmlformats.org/officeDocument/2006/relationships/image" Target="../media/image39.tiff"/><Relationship Id="rId4" Type="http://schemas.openxmlformats.org/officeDocument/2006/relationships/hyperlink" Target="https://iip.ap.wroc.pl/index.php?s=82_84_0_0_21&amp;view=thumbnails&amp;browser=seadragon"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archeion.net/repo/rti/RTI_82_98_0_0_8.html" TargetMode="External"/><Relationship Id="rId1" Type="http://schemas.openxmlformats.org/officeDocument/2006/relationships/slideLayout" Target="../slideLayouts/slideLayout5.xml"/><Relationship Id="rId5" Type="http://schemas.openxmlformats.org/officeDocument/2006/relationships/image" Target="../media/image5.tiff"/><Relationship Id="rId4" Type="http://schemas.openxmlformats.org/officeDocument/2006/relationships/hyperlink" Target="https://iip.ap.wroc.pl/index.php?s=82_98_0_0_8&amp;view=thumbnails&amp;thumb_size=big&amp;browser=seadragon&amp;type_t=0&amp;type_c=0&amp;type_s=0&amp;type_w=0"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archeion.net/repo/rti/RTI_82_66_0_0_68.html" TargetMode="External"/><Relationship Id="rId1" Type="http://schemas.openxmlformats.org/officeDocument/2006/relationships/slideLayout" Target="../slideLayouts/slideLayout5.xml"/><Relationship Id="rId5" Type="http://schemas.openxmlformats.org/officeDocument/2006/relationships/image" Target="../media/image41.tiff"/><Relationship Id="rId4" Type="http://schemas.openxmlformats.org/officeDocument/2006/relationships/hyperlink" Target="https://iip.ap.wroc.pl/index.php?s=82_66_0_0_68&amp;view=thumbnails&amp;browser=seadragon"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archeion.net/repo/rti/RTI_82_88_0_0_30.html" TargetMode="External"/><Relationship Id="rId1" Type="http://schemas.openxmlformats.org/officeDocument/2006/relationships/slideLayout" Target="../slideLayouts/slideLayout5.xml"/><Relationship Id="rId5" Type="http://schemas.openxmlformats.org/officeDocument/2006/relationships/image" Target="../media/image43.tiff"/><Relationship Id="rId4" Type="http://schemas.openxmlformats.org/officeDocument/2006/relationships/hyperlink" Target="https://iip.ap.wroc.pl/index.php?s=82_88_0_0_30&amp;view=thumbnails&amp;browser=seadragon"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archeion.net/repo/rti/RTI_82_88_0_0_36.html" TargetMode="External"/><Relationship Id="rId1" Type="http://schemas.openxmlformats.org/officeDocument/2006/relationships/slideLayout" Target="../slideLayouts/slideLayout5.xml"/><Relationship Id="rId5" Type="http://schemas.openxmlformats.org/officeDocument/2006/relationships/image" Target="../media/image45.tiff"/><Relationship Id="rId4" Type="http://schemas.openxmlformats.org/officeDocument/2006/relationships/hyperlink" Target="https://iip.ap.wroc.pl/index.php?s=82_88_0_0_36&amp;view=thumbnails&amp;browser=seadragon"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s://archeion.net/repo/rti/RTI_82_84_0_0_31.html" TargetMode="External"/><Relationship Id="rId1" Type="http://schemas.openxmlformats.org/officeDocument/2006/relationships/slideLayout" Target="../slideLayouts/slideLayout5.xml"/><Relationship Id="rId5" Type="http://schemas.openxmlformats.org/officeDocument/2006/relationships/image" Target="../media/image47.tiff"/><Relationship Id="rId4" Type="http://schemas.openxmlformats.org/officeDocument/2006/relationships/hyperlink" Target="https://iip.ap.wroc.pl/index.php?s=82_84_0_0_31&amp;view=thumbnails&amp;browser=seadragon"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archeion.net/repo/rti/RTI_82_91_0_0_200.html" TargetMode="External"/><Relationship Id="rId1" Type="http://schemas.openxmlformats.org/officeDocument/2006/relationships/slideLayout" Target="../slideLayouts/slideLayout5.xml"/><Relationship Id="rId5" Type="http://schemas.openxmlformats.org/officeDocument/2006/relationships/image" Target="../media/image49.tiff"/><Relationship Id="rId4" Type="http://schemas.openxmlformats.org/officeDocument/2006/relationships/hyperlink" Target="https://iip.ap.wroc.pl/index.php?s=82_91_0_0_200&amp;view=thumbnails&amp;browser=seadragon"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archeion.net/repo/rti/RTI_82_91_0_0_214.html" TargetMode="External"/><Relationship Id="rId1" Type="http://schemas.openxmlformats.org/officeDocument/2006/relationships/slideLayout" Target="../slideLayouts/slideLayout5.xml"/><Relationship Id="rId5" Type="http://schemas.openxmlformats.org/officeDocument/2006/relationships/image" Target="../media/image51.tiff"/><Relationship Id="rId4" Type="http://schemas.openxmlformats.org/officeDocument/2006/relationships/hyperlink" Target="https://iip.ap.wroc.pl/index.php?s=82_91_0_0_214&amp;view=thumbnails&amp;browser=seadragon"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hyperlink" Target="https://archeion.net/repo/rti/RTI_82_88_0_0_72.html" TargetMode="External"/><Relationship Id="rId1" Type="http://schemas.openxmlformats.org/officeDocument/2006/relationships/slideLayout" Target="../slideLayouts/slideLayout5.xml"/><Relationship Id="rId5" Type="http://schemas.openxmlformats.org/officeDocument/2006/relationships/image" Target="../media/image53.tiff"/><Relationship Id="rId4" Type="http://schemas.openxmlformats.org/officeDocument/2006/relationships/hyperlink" Target="https://iip.ap.wroc.pl/index.php?s=82_88_0_0_72&amp;view=thumbnails&amp;browser=seadragon"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archeion.net/repo/rti/RTI_82_67_0_0_165.html" TargetMode="External"/><Relationship Id="rId1" Type="http://schemas.openxmlformats.org/officeDocument/2006/relationships/slideLayout" Target="../slideLayouts/slideLayout5.xml"/><Relationship Id="rId5" Type="http://schemas.openxmlformats.org/officeDocument/2006/relationships/image" Target="../media/image55.tiff"/><Relationship Id="rId4" Type="http://schemas.openxmlformats.org/officeDocument/2006/relationships/hyperlink" Target="https://iip.ap.wroc.pl/index.php?s=82_67_0_0_165&amp;view=thumbnails&amp;browser=seadragon"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https://archeion.net/repo/rti/RTI_82_84_0_0_6.html" TargetMode="External"/><Relationship Id="rId1" Type="http://schemas.openxmlformats.org/officeDocument/2006/relationships/slideLayout" Target="../slideLayouts/slideLayout5.xml"/><Relationship Id="rId5" Type="http://schemas.openxmlformats.org/officeDocument/2006/relationships/image" Target="../media/image57.tiff"/><Relationship Id="rId4" Type="http://schemas.openxmlformats.org/officeDocument/2006/relationships/hyperlink" Target="https://iip.ap.wroc.pl/index.php?s=82_84_0_0_6&amp;view=thumbnails&amp;browser=seadragon"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hyperlink" Target="https://iip.ap.wroc.pl/index.php?s=82_125_0_0_148&amp;view=thumbnails&amp;browser=seadragon" TargetMode="External"/><Relationship Id="rId1" Type="http://schemas.openxmlformats.org/officeDocument/2006/relationships/slideLayout" Target="../slideLayouts/slideLayout5.xml"/><Relationship Id="rId5" Type="http://schemas.openxmlformats.org/officeDocument/2006/relationships/image" Target="../media/image59.jpg"/><Relationship Id="rId4" Type="http://schemas.openxmlformats.org/officeDocument/2006/relationships/hyperlink" Target="https://archeion.net/repo/rti/RTI_82_125_0_0_148.html"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archeion.net/repo/rti/RTI_82_125_0_0_145.html" TargetMode="External"/><Relationship Id="rId1" Type="http://schemas.openxmlformats.org/officeDocument/2006/relationships/slideLayout" Target="../slideLayouts/slideLayout5.xml"/><Relationship Id="rId5" Type="http://schemas.openxmlformats.org/officeDocument/2006/relationships/image" Target="../media/image7.tiff"/><Relationship Id="rId4" Type="http://schemas.openxmlformats.org/officeDocument/2006/relationships/hyperlink" Target="https://iip.ap.wroc.pl/index.php?s=82_125_0_0_145&amp;view=thumbnails&amp;browser=seadragon"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hyperlink" Target="https://archeion.net/repo/rti/RTI_82_67_0_0_185_lewa.html" TargetMode="External"/><Relationship Id="rId1" Type="http://schemas.openxmlformats.org/officeDocument/2006/relationships/slideLayout" Target="../slideLayouts/slideLayout5.xml"/><Relationship Id="rId5" Type="http://schemas.openxmlformats.org/officeDocument/2006/relationships/image" Target="../media/image61.tiff"/><Relationship Id="rId4" Type="http://schemas.openxmlformats.org/officeDocument/2006/relationships/hyperlink" Target="https://iip.ap.wroc.pl/index.php?s=82_67_0_0_185prawa&amp;view=thumbnails&amp;browser=seadragon"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https://archeion.net/repo/rti/RTI_82_84_0_0_32.html" TargetMode="External"/><Relationship Id="rId1" Type="http://schemas.openxmlformats.org/officeDocument/2006/relationships/slideLayout" Target="../slideLayouts/slideLayout5.xml"/><Relationship Id="rId5" Type="http://schemas.openxmlformats.org/officeDocument/2006/relationships/image" Target="../media/image63.tiff"/><Relationship Id="rId4" Type="http://schemas.openxmlformats.org/officeDocument/2006/relationships/hyperlink" Target="https://iip.ap.wroc.pl/index.php?s=82_84_0_0_32&amp;view=thumbnails&amp;browser=seadragon"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hyperlink" Target="https://archeion.net/repo/rti/RTI_82_91_0_0_251.html" TargetMode="External"/><Relationship Id="rId1" Type="http://schemas.openxmlformats.org/officeDocument/2006/relationships/slideLayout" Target="../slideLayouts/slideLayout5.xml"/><Relationship Id="rId5" Type="http://schemas.openxmlformats.org/officeDocument/2006/relationships/image" Target="../media/image65.tiff"/><Relationship Id="rId4" Type="http://schemas.openxmlformats.org/officeDocument/2006/relationships/hyperlink" Target="https://iip.ap.wroc.pl/index.php?s=82_91_0_0_251&amp;view=thumbnails&amp;browser=seadragon"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s://archeion.net/repo/rti/RTI_82_125_0_0_136.html" TargetMode="External"/><Relationship Id="rId1" Type="http://schemas.openxmlformats.org/officeDocument/2006/relationships/slideLayout" Target="../slideLayouts/slideLayout5.xml"/><Relationship Id="rId5" Type="http://schemas.openxmlformats.org/officeDocument/2006/relationships/image" Target="../media/image67.tiff"/><Relationship Id="rId4" Type="http://schemas.openxmlformats.org/officeDocument/2006/relationships/hyperlink" Target="https://iip.ap.wroc.pl/index.php?s=82_125_0_0_136&amp;view=thumbnails&amp;browser=seadragon"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hyperlink" Target="https://iip.ap.wroc.pl/index.php?s=82_91_0_0_104&amp;view=thumbnails&amp;browser=seadragon" TargetMode="External"/><Relationship Id="rId1" Type="http://schemas.openxmlformats.org/officeDocument/2006/relationships/slideLayout" Target="../slideLayouts/slideLayout5.xml"/><Relationship Id="rId5" Type="http://schemas.openxmlformats.org/officeDocument/2006/relationships/image" Target="../media/image69.jpg"/><Relationship Id="rId4" Type="http://schemas.openxmlformats.org/officeDocument/2006/relationships/hyperlink" Target="https://archeion.net/repo/rti/RTI_82_91_0_0_104.html"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s://archeion.net/repo/rti/RTI_82_116_0_0_41.html" TargetMode="External"/><Relationship Id="rId1" Type="http://schemas.openxmlformats.org/officeDocument/2006/relationships/slideLayout" Target="../slideLayouts/slideLayout5.xml"/><Relationship Id="rId5" Type="http://schemas.openxmlformats.org/officeDocument/2006/relationships/image" Target="../media/image71.tiff"/><Relationship Id="rId4" Type="http://schemas.openxmlformats.org/officeDocument/2006/relationships/hyperlink" Target="https://iip.ap.wroc.pl/index.php?s=82_116_0_0_41&amp;view=thumbnails&amp;browser=seadragon"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s://archeion.net/repo/rti/RTI_82_116_0_0_52.html" TargetMode="External"/><Relationship Id="rId1" Type="http://schemas.openxmlformats.org/officeDocument/2006/relationships/slideLayout" Target="../slideLayouts/slideLayout5.xml"/><Relationship Id="rId5" Type="http://schemas.openxmlformats.org/officeDocument/2006/relationships/image" Target="../media/image73.tiff"/><Relationship Id="rId4" Type="http://schemas.openxmlformats.org/officeDocument/2006/relationships/hyperlink" Target="https://iip.ap.wroc.pl/index.php?s=82_116_0_0_52&amp;view=thumbnails&amp;browser=seadragon"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hyperlink" Target="https://archeion.net/repo/rti/RTI_82_91_0_0_171.html" TargetMode="External"/><Relationship Id="rId1" Type="http://schemas.openxmlformats.org/officeDocument/2006/relationships/slideLayout" Target="../slideLayouts/slideLayout5.xml"/><Relationship Id="rId5" Type="http://schemas.openxmlformats.org/officeDocument/2006/relationships/image" Target="../media/image75.tiff"/><Relationship Id="rId4" Type="http://schemas.openxmlformats.org/officeDocument/2006/relationships/hyperlink" Target="https://iip.ap.wroc.pl/index.php?s=82_91_0_0_171&amp;view=thumbnails&amp;browser=seadragon"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hyperlink" Target="https://archeion.net/repo/rti/RTI_82_84_0_0_34_lewa.html" TargetMode="External"/><Relationship Id="rId1" Type="http://schemas.openxmlformats.org/officeDocument/2006/relationships/slideLayout" Target="../slideLayouts/slideLayout5.xml"/><Relationship Id="rId5" Type="http://schemas.openxmlformats.org/officeDocument/2006/relationships/image" Target="../media/image77.tiff"/><Relationship Id="rId4" Type="http://schemas.openxmlformats.org/officeDocument/2006/relationships/hyperlink" Target="https://iip.ap.wroc.pl/index.php?s=82_84_0_0_34lewa&amp;view=thumbnails&amp;browser=seadragon"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hyperlink" Target="https://archeion.net/repo/rti/RTI_82_84_0_0_53_lewa.html" TargetMode="External"/><Relationship Id="rId1" Type="http://schemas.openxmlformats.org/officeDocument/2006/relationships/slideLayout" Target="../slideLayouts/slideLayout5.xml"/><Relationship Id="rId5" Type="http://schemas.openxmlformats.org/officeDocument/2006/relationships/image" Target="../media/image79.tiff"/><Relationship Id="rId4" Type="http://schemas.openxmlformats.org/officeDocument/2006/relationships/hyperlink" Target="https://iip.ap.wroc.pl/index.php?s=82_84_0_0_53lewa&amp;view=thumbnails&amp;browser=seadragon"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archeion.net/repo/rti/RTI_82_88_0_0_23.html" TargetMode="External"/><Relationship Id="rId1" Type="http://schemas.openxmlformats.org/officeDocument/2006/relationships/slideLayout" Target="../slideLayouts/slideLayout5.xml"/><Relationship Id="rId5" Type="http://schemas.openxmlformats.org/officeDocument/2006/relationships/image" Target="../media/image9.tiff"/><Relationship Id="rId4" Type="http://schemas.openxmlformats.org/officeDocument/2006/relationships/hyperlink" Target="https://iip.ap.wroc.pl/index.php?s=82_88_0_0_23&amp;view=thumbnails&amp;browser=seadragon"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hyperlink" Target="https://archeion.net/repo/rti/RTI_82_88_0_0_40.html" TargetMode="External"/><Relationship Id="rId1" Type="http://schemas.openxmlformats.org/officeDocument/2006/relationships/slideLayout" Target="../slideLayouts/slideLayout5.xml"/><Relationship Id="rId5" Type="http://schemas.openxmlformats.org/officeDocument/2006/relationships/image" Target="../media/image81.tiff"/><Relationship Id="rId4" Type="http://schemas.openxmlformats.org/officeDocument/2006/relationships/hyperlink" Target="https://iip.ap.wroc.pl/index.php?s=82_88_0_0_40&amp;view=thumbnails&amp;browser=seadragon"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hyperlink" Target="https://iip.ap.wroc.pl/index.php?s=82_88_0_0_40&amp;view=thumbnails&amp;browser=seadragon" TargetMode="Externa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hyperlink" Target="https://archeion.net/repo/rti/RTI_82_66_0_0_39.html" TargetMode="External"/><Relationship Id="rId1" Type="http://schemas.openxmlformats.org/officeDocument/2006/relationships/slideLayout" Target="../slideLayouts/slideLayout5.xml"/><Relationship Id="rId5" Type="http://schemas.openxmlformats.org/officeDocument/2006/relationships/image" Target="../media/image84.tiff"/><Relationship Id="rId4" Type="http://schemas.openxmlformats.org/officeDocument/2006/relationships/hyperlink" Target="https://iip.ap.wroc.pl/index.php?s=82_66_0_0_39&amp;view=thumbnails&amp;browser=seadragon"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hyperlink" Target="https://archeion.net/repo/rti/RTI_82_84_0_0_30.html" TargetMode="External"/><Relationship Id="rId1" Type="http://schemas.openxmlformats.org/officeDocument/2006/relationships/slideLayout" Target="../slideLayouts/slideLayout5.xml"/><Relationship Id="rId5" Type="http://schemas.openxmlformats.org/officeDocument/2006/relationships/image" Target="../media/image86.tiff"/><Relationship Id="rId4" Type="http://schemas.openxmlformats.org/officeDocument/2006/relationships/hyperlink" Target="https://iip.ap.wroc.pl/index.php?s=82_84_0_0_30&amp;view=thumbnails&amp;browser=seadragon"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hyperlink" Target="https://archeion.net/repo/rti/RTI_82_DmWr_0_0_154.html" TargetMode="External"/><Relationship Id="rId1" Type="http://schemas.openxmlformats.org/officeDocument/2006/relationships/slideLayout" Target="../slideLayouts/slideLayout5.xml"/><Relationship Id="rId5" Type="http://schemas.openxmlformats.org/officeDocument/2006/relationships/image" Target="../media/image88.tiff"/><Relationship Id="rId4" Type="http://schemas.openxmlformats.org/officeDocument/2006/relationships/hyperlink" Target="https://iip.ap.wroc.pl/index.php?s=82_DmWr_0_0_154&amp;view=thumbnails&amp;browser=seadragon"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hyperlink" Target="https://archeion.net/repo/rti/RTI_82_91_0_0_116.html" TargetMode="External"/><Relationship Id="rId1" Type="http://schemas.openxmlformats.org/officeDocument/2006/relationships/slideLayout" Target="../slideLayouts/slideLayout5.xml"/><Relationship Id="rId5" Type="http://schemas.openxmlformats.org/officeDocument/2006/relationships/image" Target="../media/image90.tiff"/><Relationship Id="rId4" Type="http://schemas.openxmlformats.org/officeDocument/2006/relationships/hyperlink" Target="https://iip.ap.wroc.pl/index.php?s=82_91_0_0_116&amp;view=thumbnails&amp;thumb_size=big#curren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hyperlink" Target="https://archeion.net/repo/rti/RTI_82_91_0_0_190.html" TargetMode="External"/><Relationship Id="rId1" Type="http://schemas.openxmlformats.org/officeDocument/2006/relationships/slideLayout" Target="../slideLayouts/slideLayout5.xml"/><Relationship Id="rId5" Type="http://schemas.openxmlformats.org/officeDocument/2006/relationships/image" Target="../media/image92.tiff"/><Relationship Id="rId4" Type="http://schemas.openxmlformats.org/officeDocument/2006/relationships/hyperlink" Target="https://iip.ap.wroc.pl/index.php?s=82_91_0_0_190&amp;view=thumbnails&amp;browser=seadragon"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a:latin typeface="Berylium" panose="02040602060501010103" pitchFamily="18" charset="-18"/>
              </a:rPr>
              <a:t>Pieczęcie rycerstwa obcego </a:t>
            </a:r>
            <a:r>
              <a:rPr lang="pl-PL" dirty="0" smtClean="0">
                <a:latin typeface="Berylium" panose="02040602060501010103" pitchFamily="18" charset="-18"/>
              </a:rPr>
              <a:t/>
            </a:r>
            <a:br>
              <a:rPr lang="pl-PL" dirty="0" smtClean="0">
                <a:latin typeface="Berylium" panose="02040602060501010103" pitchFamily="18" charset="-18"/>
              </a:rPr>
            </a:br>
            <a:r>
              <a:rPr lang="pl-PL" dirty="0" smtClean="0">
                <a:latin typeface="Berylium" panose="02040602060501010103" pitchFamily="18" charset="-18"/>
              </a:rPr>
              <a:t>na </a:t>
            </a:r>
            <a:r>
              <a:rPr lang="pl-PL" dirty="0">
                <a:latin typeface="Berylium" panose="02040602060501010103" pitchFamily="18" charset="-18"/>
              </a:rPr>
              <a:t>Śląsku do 1335 r. </a:t>
            </a:r>
          </a:p>
        </p:txBody>
      </p:sp>
      <p:sp>
        <p:nvSpPr>
          <p:cNvPr id="3" name="Podtytuł 2"/>
          <p:cNvSpPr>
            <a:spLocks noGrp="1"/>
          </p:cNvSpPr>
          <p:nvPr>
            <p:ph type="subTitle" idx="1"/>
          </p:nvPr>
        </p:nvSpPr>
        <p:spPr>
          <a:xfrm>
            <a:off x="1524000" y="3602038"/>
            <a:ext cx="9144000" cy="3255962"/>
          </a:xfrm>
        </p:spPr>
        <p:txBody>
          <a:bodyPr>
            <a:normAutofit/>
          </a:bodyPr>
          <a:lstStyle/>
          <a:p>
            <a:r>
              <a:rPr lang="pl-PL" dirty="0">
                <a:latin typeface="Berylium" panose="02040602060501010103" pitchFamily="18" charset="-18"/>
              </a:rPr>
              <a:t>w zbiorach </a:t>
            </a:r>
            <a:endParaRPr lang="pl-PL" dirty="0" smtClean="0">
              <a:latin typeface="Berylium" panose="02040602060501010103" pitchFamily="18" charset="-18"/>
            </a:endParaRPr>
          </a:p>
          <a:p>
            <a:pPr>
              <a:spcAft>
                <a:spcPts val="600"/>
              </a:spcAft>
            </a:pPr>
            <a:r>
              <a:rPr lang="pl-PL" sz="3600" dirty="0" smtClean="0">
                <a:latin typeface="Berylium" panose="02040602060501010103" pitchFamily="18" charset="-18"/>
              </a:rPr>
              <a:t>Archiwum </a:t>
            </a:r>
            <a:r>
              <a:rPr lang="pl-PL" sz="3600" dirty="0">
                <a:latin typeface="Berylium" panose="02040602060501010103" pitchFamily="18" charset="-18"/>
              </a:rPr>
              <a:t>Państwowego we </a:t>
            </a:r>
            <a:r>
              <a:rPr lang="pl-PL" sz="3600" dirty="0" smtClean="0">
                <a:latin typeface="Berylium" panose="02040602060501010103" pitchFamily="18" charset="-18"/>
              </a:rPr>
              <a:t>Wrocławiu</a:t>
            </a:r>
            <a:endParaRPr lang="pl-PL" sz="1600" i="1" dirty="0" smtClean="0">
              <a:latin typeface="Berylium" panose="02040602060501010103" pitchFamily="18" charset="-18"/>
            </a:endParaRPr>
          </a:p>
          <a:p>
            <a:pPr>
              <a:spcAft>
                <a:spcPts val="600"/>
              </a:spcAft>
            </a:pPr>
            <a:r>
              <a:rPr lang="pl-PL" sz="1600" dirty="0" smtClean="0">
                <a:latin typeface="Berylium" panose="02040602060501010103" pitchFamily="18" charset="-18"/>
              </a:rPr>
              <a:t>Opracowanie – Paweł Babij </a:t>
            </a:r>
            <a:br>
              <a:rPr lang="pl-PL" sz="1600" dirty="0" smtClean="0">
                <a:latin typeface="Berylium" panose="02040602060501010103" pitchFamily="18" charset="-18"/>
              </a:rPr>
            </a:br>
            <a:r>
              <a:rPr lang="pl-PL" sz="1600" dirty="0" smtClean="0">
                <a:latin typeface="Berylium" panose="02040602060501010103" pitchFamily="18" charset="-18"/>
              </a:rPr>
              <a:t>Fotografie, </a:t>
            </a:r>
            <a:r>
              <a:rPr lang="pl-PL" sz="1600" dirty="0">
                <a:latin typeface="Berylium" panose="02040602060501010103" pitchFamily="18" charset="-18"/>
              </a:rPr>
              <a:t>prezentacja RTI, opis techniczny – </a:t>
            </a:r>
            <a:r>
              <a:rPr lang="pl-PL" sz="1600" dirty="0" smtClean="0">
                <a:latin typeface="Berylium" panose="02040602060501010103" pitchFamily="18" charset="-18"/>
              </a:rPr>
              <a:t>Marcin </a:t>
            </a:r>
            <a:r>
              <a:rPr lang="pl-PL" sz="1600" dirty="0">
                <a:latin typeface="Berylium" panose="02040602060501010103" pitchFamily="18" charset="-18"/>
              </a:rPr>
              <a:t>Szala</a:t>
            </a:r>
            <a:br>
              <a:rPr lang="pl-PL" sz="1600" dirty="0">
                <a:latin typeface="Berylium" panose="02040602060501010103" pitchFamily="18" charset="-18"/>
              </a:rPr>
            </a:br>
            <a:r>
              <a:rPr lang="pl-PL" sz="1600" dirty="0">
                <a:latin typeface="Berylium" panose="02040602060501010103" pitchFamily="18" charset="-18"/>
              </a:rPr>
              <a:t>Współpraca – Ryszard </a:t>
            </a:r>
            <a:r>
              <a:rPr lang="pl-PL" sz="1600" dirty="0" err="1" smtClean="0">
                <a:latin typeface="Berylium" panose="02040602060501010103" pitchFamily="18" charset="-18"/>
              </a:rPr>
              <a:t>Bacmaga</a:t>
            </a:r>
            <a:endParaRPr lang="pl-PL" sz="1600" dirty="0">
              <a:latin typeface="Berylium" panose="02040602060501010103" pitchFamily="18" charset="-18"/>
            </a:endParaRPr>
          </a:p>
        </p:txBody>
      </p:sp>
      <p:sp>
        <p:nvSpPr>
          <p:cNvPr id="5" name="object 6"/>
          <p:cNvSpPr/>
          <p:nvPr/>
        </p:nvSpPr>
        <p:spPr>
          <a:xfrm>
            <a:off x="15278808" y="2057594"/>
            <a:ext cx="3477028" cy="141765"/>
          </a:xfrm>
          <a:prstGeom prst="rect">
            <a:avLst/>
          </a:prstGeom>
          <a:blipFill>
            <a:blip r:embed="rId2" cstate="print"/>
            <a:stretch>
              <a:fillRect/>
            </a:stretch>
          </a:blipFill>
        </p:spPr>
        <p:txBody>
          <a:bodyPr wrap="square" lIns="0" tIns="0" rIns="0" bIns="0" rtlCol="0"/>
          <a:lstStyle/>
          <a:p>
            <a:endParaRPr/>
          </a:p>
        </p:txBody>
      </p:sp>
      <p:sp>
        <p:nvSpPr>
          <p:cNvPr id="6" name="object 10"/>
          <p:cNvSpPr/>
          <p:nvPr/>
        </p:nvSpPr>
        <p:spPr>
          <a:xfrm>
            <a:off x="16216562" y="1228372"/>
            <a:ext cx="239395" cy="274320"/>
          </a:xfrm>
          <a:custGeom>
            <a:avLst/>
            <a:gdLst/>
            <a:ahLst/>
            <a:cxnLst/>
            <a:rect l="l" t="t" r="r" b="b"/>
            <a:pathLst>
              <a:path w="239394" h="274319">
                <a:moveTo>
                  <a:pt x="123322" y="0"/>
                </a:moveTo>
                <a:lnTo>
                  <a:pt x="114453" y="0"/>
                </a:lnTo>
                <a:lnTo>
                  <a:pt x="110903" y="104"/>
                </a:lnTo>
                <a:lnTo>
                  <a:pt x="687" y="262735"/>
                </a:lnTo>
                <a:lnTo>
                  <a:pt x="0" y="269216"/>
                </a:lnTo>
                <a:lnTo>
                  <a:pt x="425" y="270431"/>
                </a:lnTo>
                <a:lnTo>
                  <a:pt x="2582" y="272389"/>
                </a:lnTo>
                <a:lnTo>
                  <a:pt x="4446" y="273049"/>
                </a:lnTo>
                <a:lnTo>
                  <a:pt x="9734" y="273750"/>
                </a:lnTo>
                <a:lnTo>
                  <a:pt x="13126" y="273928"/>
                </a:lnTo>
                <a:lnTo>
                  <a:pt x="21283" y="273928"/>
                </a:lnTo>
                <a:lnTo>
                  <a:pt x="60392" y="201365"/>
                </a:lnTo>
                <a:lnTo>
                  <a:pt x="215551" y="201365"/>
                </a:lnTo>
                <a:lnTo>
                  <a:pt x="204936" y="172623"/>
                </a:lnTo>
                <a:lnTo>
                  <a:pt x="69627" y="172623"/>
                </a:lnTo>
                <a:lnTo>
                  <a:pt x="117458" y="37328"/>
                </a:lnTo>
                <a:lnTo>
                  <a:pt x="154968" y="37328"/>
                </a:lnTo>
                <a:lnTo>
                  <a:pt x="143478" y="6219"/>
                </a:lnTo>
                <a:lnTo>
                  <a:pt x="142693" y="4931"/>
                </a:lnTo>
                <a:lnTo>
                  <a:pt x="127112" y="104"/>
                </a:lnTo>
                <a:lnTo>
                  <a:pt x="123322" y="0"/>
                </a:lnTo>
                <a:close/>
              </a:path>
              <a:path w="239394" h="274319">
                <a:moveTo>
                  <a:pt x="215551" y="201365"/>
                </a:moveTo>
                <a:lnTo>
                  <a:pt x="175802" y="201365"/>
                </a:lnTo>
                <a:lnTo>
                  <a:pt x="199623" y="267426"/>
                </a:lnTo>
                <a:lnTo>
                  <a:pt x="216638" y="273928"/>
                </a:lnTo>
                <a:lnTo>
                  <a:pt x="225507" y="273928"/>
                </a:lnTo>
                <a:lnTo>
                  <a:pt x="239057" y="269216"/>
                </a:lnTo>
                <a:lnTo>
                  <a:pt x="238910" y="265436"/>
                </a:lnTo>
                <a:lnTo>
                  <a:pt x="238303" y="262955"/>
                </a:lnTo>
                <a:lnTo>
                  <a:pt x="215551" y="201365"/>
                </a:lnTo>
                <a:close/>
              </a:path>
              <a:path w="239394" h="274319">
                <a:moveTo>
                  <a:pt x="154968" y="37328"/>
                </a:moveTo>
                <a:lnTo>
                  <a:pt x="117668" y="37328"/>
                </a:lnTo>
                <a:lnTo>
                  <a:pt x="166158" y="172623"/>
                </a:lnTo>
                <a:lnTo>
                  <a:pt x="204936" y="172623"/>
                </a:lnTo>
                <a:lnTo>
                  <a:pt x="154968" y="37328"/>
                </a:lnTo>
                <a:close/>
              </a:path>
            </a:pathLst>
          </a:custGeom>
          <a:solidFill>
            <a:srgbClr val="706F6F"/>
          </a:solidFill>
        </p:spPr>
        <p:txBody>
          <a:bodyPr wrap="square" lIns="0" tIns="0" rIns="0" bIns="0" rtlCol="0"/>
          <a:lstStyle/>
          <a:p>
            <a:endParaRPr/>
          </a:p>
        </p:txBody>
      </p:sp>
      <p:sp>
        <p:nvSpPr>
          <p:cNvPr id="7" name="object 11"/>
          <p:cNvSpPr/>
          <p:nvPr/>
        </p:nvSpPr>
        <p:spPr>
          <a:xfrm>
            <a:off x="16522034" y="1229622"/>
            <a:ext cx="185420" cy="273050"/>
          </a:xfrm>
          <a:custGeom>
            <a:avLst/>
            <a:gdLst/>
            <a:ahLst/>
            <a:cxnLst/>
            <a:rect l="l" t="t" r="r" b="b"/>
            <a:pathLst>
              <a:path w="185419" h="273050">
                <a:moveTo>
                  <a:pt x="79725" y="0"/>
                </a:moveTo>
                <a:lnTo>
                  <a:pt x="10429" y="0"/>
                </a:lnTo>
                <a:lnTo>
                  <a:pt x="7319" y="1099"/>
                </a:lnTo>
                <a:lnTo>
                  <a:pt x="1465" y="5423"/>
                </a:lnTo>
                <a:lnTo>
                  <a:pt x="0" y="9235"/>
                </a:lnTo>
                <a:lnTo>
                  <a:pt x="24" y="267164"/>
                </a:lnTo>
                <a:lnTo>
                  <a:pt x="282" y="268065"/>
                </a:lnTo>
                <a:lnTo>
                  <a:pt x="858" y="268892"/>
                </a:lnTo>
                <a:lnTo>
                  <a:pt x="1413" y="269750"/>
                </a:lnTo>
                <a:lnTo>
                  <a:pt x="14868" y="272672"/>
                </a:lnTo>
                <a:lnTo>
                  <a:pt x="22020" y="272672"/>
                </a:lnTo>
                <a:lnTo>
                  <a:pt x="35925" y="268892"/>
                </a:lnTo>
                <a:lnTo>
                  <a:pt x="36574" y="268065"/>
                </a:lnTo>
                <a:lnTo>
                  <a:pt x="36862" y="267164"/>
                </a:lnTo>
                <a:lnTo>
                  <a:pt x="36888" y="150393"/>
                </a:lnTo>
                <a:lnTo>
                  <a:pt x="131369" y="150393"/>
                </a:lnTo>
                <a:lnTo>
                  <a:pt x="131137" y="150152"/>
                </a:lnTo>
                <a:lnTo>
                  <a:pt x="123703" y="144142"/>
                </a:lnTo>
                <a:lnTo>
                  <a:pt x="119546" y="141650"/>
                </a:lnTo>
                <a:lnTo>
                  <a:pt x="114980" y="139702"/>
                </a:lnTo>
                <a:lnTo>
                  <a:pt x="123127" y="136906"/>
                </a:lnTo>
                <a:lnTo>
                  <a:pt x="130498" y="133482"/>
                </a:lnTo>
                <a:lnTo>
                  <a:pt x="143660" y="125367"/>
                </a:lnTo>
                <a:lnTo>
                  <a:pt x="148528" y="121231"/>
                </a:lnTo>
                <a:lnTo>
                  <a:pt x="36888" y="121231"/>
                </a:lnTo>
                <a:lnTo>
                  <a:pt x="36888" y="29800"/>
                </a:lnTo>
                <a:lnTo>
                  <a:pt x="156159" y="29800"/>
                </a:lnTo>
                <a:lnTo>
                  <a:pt x="151869" y="25172"/>
                </a:lnTo>
                <a:lnTo>
                  <a:pt x="117898" y="5198"/>
                </a:lnTo>
                <a:lnTo>
                  <a:pt x="85557" y="188"/>
                </a:lnTo>
                <a:lnTo>
                  <a:pt x="79725" y="0"/>
                </a:lnTo>
                <a:close/>
              </a:path>
              <a:path w="185419" h="273050">
                <a:moveTo>
                  <a:pt x="131369" y="150393"/>
                </a:moveTo>
                <a:lnTo>
                  <a:pt x="69997" y="150393"/>
                </a:lnTo>
                <a:lnTo>
                  <a:pt x="77212" y="151628"/>
                </a:lnTo>
                <a:lnTo>
                  <a:pt x="89232" y="156508"/>
                </a:lnTo>
                <a:lnTo>
                  <a:pt x="113588" y="186161"/>
                </a:lnTo>
                <a:lnTo>
                  <a:pt x="145220" y="264086"/>
                </a:lnTo>
                <a:lnTo>
                  <a:pt x="145796" y="265761"/>
                </a:lnTo>
                <a:lnTo>
                  <a:pt x="146477" y="267164"/>
                </a:lnTo>
                <a:lnTo>
                  <a:pt x="161670" y="272672"/>
                </a:lnTo>
                <a:lnTo>
                  <a:pt x="169680" y="272672"/>
                </a:lnTo>
                <a:lnTo>
                  <a:pt x="184476" y="268892"/>
                </a:lnTo>
                <a:lnTo>
                  <a:pt x="184915" y="268065"/>
                </a:lnTo>
                <a:lnTo>
                  <a:pt x="185117" y="267164"/>
                </a:lnTo>
                <a:lnTo>
                  <a:pt x="185135" y="264850"/>
                </a:lnTo>
                <a:lnTo>
                  <a:pt x="184832" y="263279"/>
                </a:lnTo>
                <a:lnTo>
                  <a:pt x="152655" y="184025"/>
                </a:lnTo>
                <a:lnTo>
                  <a:pt x="134613" y="153754"/>
                </a:lnTo>
                <a:lnTo>
                  <a:pt x="131369" y="150393"/>
                </a:lnTo>
                <a:close/>
              </a:path>
              <a:path w="185419" h="273050">
                <a:moveTo>
                  <a:pt x="156159" y="29800"/>
                </a:moveTo>
                <a:lnTo>
                  <a:pt x="75296" y="29800"/>
                </a:lnTo>
                <a:lnTo>
                  <a:pt x="81191" y="29999"/>
                </a:lnTo>
                <a:lnTo>
                  <a:pt x="90196" y="30847"/>
                </a:lnTo>
                <a:lnTo>
                  <a:pt x="125462" y="54166"/>
                </a:lnTo>
                <a:lnTo>
                  <a:pt x="129566" y="75306"/>
                </a:lnTo>
                <a:lnTo>
                  <a:pt x="129566" y="81882"/>
                </a:lnTo>
                <a:lnTo>
                  <a:pt x="105211" y="115472"/>
                </a:lnTo>
                <a:lnTo>
                  <a:pt x="72940" y="121231"/>
                </a:lnTo>
                <a:lnTo>
                  <a:pt x="148528" y="121231"/>
                </a:lnTo>
                <a:lnTo>
                  <a:pt x="168602" y="80615"/>
                </a:lnTo>
                <a:lnTo>
                  <a:pt x="168602" y="71526"/>
                </a:lnTo>
                <a:lnTo>
                  <a:pt x="157450" y="31192"/>
                </a:lnTo>
                <a:lnTo>
                  <a:pt x="156159" y="29800"/>
                </a:lnTo>
                <a:close/>
              </a:path>
            </a:pathLst>
          </a:custGeom>
          <a:solidFill>
            <a:srgbClr val="706F6F"/>
          </a:solidFill>
        </p:spPr>
        <p:txBody>
          <a:bodyPr wrap="square" lIns="0" tIns="0" rIns="0" bIns="0" rtlCol="0"/>
          <a:lstStyle/>
          <a:p>
            <a:endParaRPr/>
          </a:p>
        </p:txBody>
      </p:sp>
      <p:sp>
        <p:nvSpPr>
          <p:cNvPr id="8" name="object 12"/>
          <p:cNvSpPr/>
          <p:nvPr/>
        </p:nvSpPr>
        <p:spPr>
          <a:xfrm>
            <a:off x="16762593" y="1226268"/>
            <a:ext cx="201930" cy="278765"/>
          </a:xfrm>
          <a:custGeom>
            <a:avLst/>
            <a:gdLst/>
            <a:ahLst/>
            <a:cxnLst/>
            <a:rect l="l" t="t" r="r" b="b"/>
            <a:pathLst>
              <a:path w="201930" h="278765">
                <a:moveTo>
                  <a:pt x="130058" y="0"/>
                </a:moveTo>
                <a:lnTo>
                  <a:pt x="122059" y="0"/>
                </a:lnTo>
                <a:lnTo>
                  <a:pt x="108740" y="602"/>
                </a:lnTo>
                <a:lnTo>
                  <a:pt x="61583" y="15019"/>
                </a:lnTo>
                <a:lnTo>
                  <a:pt x="26290" y="47336"/>
                </a:lnTo>
                <a:lnTo>
                  <a:pt x="8900" y="82437"/>
                </a:lnTo>
                <a:lnTo>
                  <a:pt x="555" y="126209"/>
                </a:lnTo>
                <a:lnTo>
                  <a:pt x="0" y="142634"/>
                </a:lnTo>
                <a:lnTo>
                  <a:pt x="516" y="158623"/>
                </a:lnTo>
                <a:lnTo>
                  <a:pt x="8251" y="200831"/>
                </a:lnTo>
                <a:lnTo>
                  <a:pt x="31852" y="243311"/>
                </a:lnTo>
                <a:lnTo>
                  <a:pt x="68961" y="269321"/>
                </a:lnTo>
                <a:lnTo>
                  <a:pt x="117766" y="278138"/>
                </a:lnTo>
                <a:lnTo>
                  <a:pt x="125442" y="277959"/>
                </a:lnTo>
                <a:lnTo>
                  <a:pt x="163209" y="271101"/>
                </a:lnTo>
                <a:lnTo>
                  <a:pt x="198486" y="250997"/>
                </a:lnTo>
                <a:lnTo>
                  <a:pt x="201428" y="236390"/>
                </a:lnTo>
                <a:lnTo>
                  <a:pt x="201313" y="230516"/>
                </a:lnTo>
                <a:lnTo>
                  <a:pt x="183240" y="227092"/>
                </a:lnTo>
                <a:lnTo>
                  <a:pt x="178455" y="230066"/>
                </a:lnTo>
                <a:lnTo>
                  <a:pt x="138049" y="245253"/>
                </a:lnTo>
                <a:lnTo>
                  <a:pt x="122498" y="246254"/>
                </a:lnTo>
                <a:lnTo>
                  <a:pt x="112945" y="245826"/>
                </a:lnTo>
                <a:lnTo>
                  <a:pt x="73030" y="230994"/>
                </a:lnTo>
                <a:lnTo>
                  <a:pt x="47916" y="195665"/>
                </a:lnTo>
                <a:lnTo>
                  <a:pt x="39392" y="153057"/>
                </a:lnTo>
                <a:lnTo>
                  <a:pt x="39035" y="140529"/>
                </a:lnTo>
                <a:lnTo>
                  <a:pt x="39406" y="127891"/>
                </a:lnTo>
                <a:lnTo>
                  <a:pt x="48237" y="84550"/>
                </a:lnTo>
                <a:lnTo>
                  <a:pt x="73567" y="47645"/>
                </a:lnTo>
                <a:lnTo>
                  <a:pt x="112360" y="31916"/>
                </a:lnTo>
                <a:lnTo>
                  <a:pt x="121430" y="31465"/>
                </a:lnTo>
                <a:lnTo>
                  <a:pt x="129636" y="31720"/>
                </a:lnTo>
                <a:lnTo>
                  <a:pt x="177031" y="47862"/>
                </a:lnTo>
                <a:lnTo>
                  <a:pt x="188842" y="56322"/>
                </a:lnTo>
                <a:lnTo>
                  <a:pt x="191659" y="57684"/>
                </a:lnTo>
                <a:lnTo>
                  <a:pt x="194821" y="57684"/>
                </a:lnTo>
                <a:lnTo>
                  <a:pt x="195795" y="57369"/>
                </a:lnTo>
                <a:lnTo>
                  <a:pt x="200349" y="44532"/>
                </a:lnTo>
                <a:lnTo>
                  <a:pt x="200255" y="37056"/>
                </a:lnTo>
                <a:lnTo>
                  <a:pt x="172895" y="9999"/>
                </a:lnTo>
                <a:lnTo>
                  <a:pt x="137859" y="743"/>
                </a:lnTo>
                <a:lnTo>
                  <a:pt x="130058" y="0"/>
                </a:lnTo>
                <a:close/>
              </a:path>
            </a:pathLst>
          </a:custGeom>
          <a:solidFill>
            <a:srgbClr val="706F6F"/>
          </a:solidFill>
        </p:spPr>
        <p:txBody>
          <a:bodyPr wrap="square" lIns="0" tIns="0" rIns="0" bIns="0" rtlCol="0"/>
          <a:lstStyle/>
          <a:p>
            <a:endParaRPr/>
          </a:p>
        </p:txBody>
      </p:sp>
      <p:sp>
        <p:nvSpPr>
          <p:cNvPr id="9" name="object 13"/>
          <p:cNvSpPr/>
          <p:nvPr/>
        </p:nvSpPr>
        <p:spPr>
          <a:xfrm>
            <a:off x="17034904" y="1228372"/>
            <a:ext cx="200025" cy="274320"/>
          </a:xfrm>
          <a:custGeom>
            <a:avLst/>
            <a:gdLst/>
            <a:ahLst/>
            <a:cxnLst/>
            <a:rect l="l" t="t" r="r" b="b"/>
            <a:pathLst>
              <a:path w="200025" h="274319">
                <a:moveTo>
                  <a:pt x="185135" y="0"/>
                </a:moveTo>
                <a:lnTo>
                  <a:pt x="163251" y="5591"/>
                </a:lnTo>
                <a:lnTo>
                  <a:pt x="163251" y="115357"/>
                </a:lnTo>
                <a:lnTo>
                  <a:pt x="36888" y="115357"/>
                </a:lnTo>
                <a:lnTo>
                  <a:pt x="36888" y="5591"/>
                </a:lnTo>
                <a:lnTo>
                  <a:pt x="36606" y="4617"/>
                </a:lnTo>
                <a:lnTo>
                  <a:pt x="22020" y="0"/>
                </a:lnTo>
                <a:lnTo>
                  <a:pt x="12083" y="167"/>
                </a:lnTo>
                <a:lnTo>
                  <a:pt x="0" y="5591"/>
                </a:lnTo>
                <a:lnTo>
                  <a:pt x="0" y="268337"/>
                </a:lnTo>
                <a:lnTo>
                  <a:pt x="15004" y="273928"/>
                </a:lnTo>
                <a:lnTo>
                  <a:pt x="24994" y="273750"/>
                </a:lnTo>
                <a:lnTo>
                  <a:pt x="36888" y="268337"/>
                </a:lnTo>
                <a:lnTo>
                  <a:pt x="36888" y="146822"/>
                </a:lnTo>
                <a:lnTo>
                  <a:pt x="163251" y="146822"/>
                </a:lnTo>
                <a:lnTo>
                  <a:pt x="163251" y="268337"/>
                </a:lnTo>
                <a:lnTo>
                  <a:pt x="163534" y="269311"/>
                </a:lnTo>
                <a:lnTo>
                  <a:pt x="177984" y="273928"/>
                </a:lnTo>
                <a:lnTo>
                  <a:pt x="188025" y="273750"/>
                </a:lnTo>
                <a:lnTo>
                  <a:pt x="199931" y="268337"/>
                </a:lnTo>
                <a:lnTo>
                  <a:pt x="199931" y="267216"/>
                </a:lnTo>
                <a:lnTo>
                  <a:pt x="199931" y="5591"/>
                </a:lnTo>
                <a:lnTo>
                  <a:pt x="188025" y="167"/>
                </a:lnTo>
                <a:lnTo>
                  <a:pt x="185135" y="0"/>
                </a:lnTo>
                <a:close/>
              </a:path>
            </a:pathLst>
          </a:custGeom>
          <a:solidFill>
            <a:srgbClr val="706F6F"/>
          </a:solidFill>
        </p:spPr>
        <p:txBody>
          <a:bodyPr wrap="square" lIns="0" tIns="0" rIns="0" bIns="0" rtlCol="0"/>
          <a:lstStyle/>
          <a:p>
            <a:endParaRPr/>
          </a:p>
        </p:txBody>
      </p:sp>
      <p:sp>
        <p:nvSpPr>
          <p:cNvPr id="10" name="object 14"/>
          <p:cNvSpPr/>
          <p:nvPr/>
        </p:nvSpPr>
        <p:spPr>
          <a:xfrm>
            <a:off x="17330599" y="1228372"/>
            <a:ext cx="37465" cy="274320"/>
          </a:xfrm>
          <a:custGeom>
            <a:avLst/>
            <a:gdLst/>
            <a:ahLst/>
            <a:cxnLst/>
            <a:rect l="l" t="t" r="r" b="b"/>
            <a:pathLst>
              <a:path w="37465" h="274319">
                <a:moveTo>
                  <a:pt x="22020" y="0"/>
                </a:moveTo>
                <a:lnTo>
                  <a:pt x="0" y="5591"/>
                </a:lnTo>
                <a:lnTo>
                  <a:pt x="0" y="268337"/>
                </a:lnTo>
                <a:lnTo>
                  <a:pt x="15004" y="273928"/>
                </a:lnTo>
                <a:lnTo>
                  <a:pt x="24983" y="273750"/>
                </a:lnTo>
                <a:lnTo>
                  <a:pt x="36888" y="268337"/>
                </a:lnTo>
                <a:lnTo>
                  <a:pt x="36888" y="267216"/>
                </a:lnTo>
                <a:lnTo>
                  <a:pt x="36888" y="5591"/>
                </a:lnTo>
                <a:lnTo>
                  <a:pt x="24983" y="167"/>
                </a:lnTo>
                <a:lnTo>
                  <a:pt x="22020" y="0"/>
                </a:lnTo>
                <a:close/>
              </a:path>
            </a:pathLst>
          </a:custGeom>
          <a:solidFill>
            <a:srgbClr val="706F6F"/>
          </a:solidFill>
        </p:spPr>
        <p:txBody>
          <a:bodyPr wrap="square" lIns="0" tIns="0" rIns="0" bIns="0" rtlCol="0"/>
          <a:lstStyle/>
          <a:p>
            <a:endParaRPr/>
          </a:p>
        </p:txBody>
      </p:sp>
      <p:sp>
        <p:nvSpPr>
          <p:cNvPr id="11" name="object 15"/>
          <p:cNvSpPr/>
          <p:nvPr/>
        </p:nvSpPr>
        <p:spPr>
          <a:xfrm>
            <a:off x="17439462" y="1228375"/>
            <a:ext cx="626745" cy="274320"/>
          </a:xfrm>
          <a:custGeom>
            <a:avLst/>
            <a:gdLst/>
            <a:ahLst/>
            <a:cxnLst/>
            <a:rect l="l" t="t" r="r" b="b"/>
            <a:pathLst>
              <a:path w="626744" h="274319">
                <a:moveTo>
                  <a:pt x="364413" y="4902"/>
                </a:moveTo>
                <a:lnTo>
                  <a:pt x="351370" y="0"/>
                </a:lnTo>
                <a:lnTo>
                  <a:pt x="339598" y="139"/>
                </a:lnTo>
                <a:lnTo>
                  <a:pt x="266192" y="234924"/>
                </a:lnTo>
                <a:lnTo>
                  <a:pt x="265760" y="234924"/>
                </a:lnTo>
                <a:lnTo>
                  <a:pt x="202057" y="7975"/>
                </a:lnTo>
                <a:lnTo>
                  <a:pt x="186118" y="0"/>
                </a:lnTo>
                <a:lnTo>
                  <a:pt x="174358" y="139"/>
                </a:lnTo>
                <a:lnTo>
                  <a:pt x="101650" y="234924"/>
                </a:lnTo>
                <a:lnTo>
                  <a:pt x="101447" y="234924"/>
                </a:lnTo>
                <a:lnTo>
                  <a:pt x="38341" y="4749"/>
                </a:lnTo>
                <a:lnTo>
                  <a:pt x="23075" y="0"/>
                </a:lnTo>
                <a:lnTo>
                  <a:pt x="10414" y="139"/>
                </a:lnTo>
                <a:lnTo>
                  <a:pt x="4978" y="685"/>
                </a:lnTo>
                <a:lnTo>
                  <a:pt x="3009" y="1333"/>
                </a:lnTo>
                <a:lnTo>
                  <a:pt x="584" y="3289"/>
                </a:lnTo>
                <a:lnTo>
                  <a:pt x="0" y="4686"/>
                </a:lnTo>
                <a:lnTo>
                  <a:pt x="152" y="8318"/>
                </a:lnTo>
                <a:lnTo>
                  <a:pt x="609" y="10833"/>
                </a:lnTo>
                <a:lnTo>
                  <a:pt x="74841" y="264706"/>
                </a:lnTo>
                <a:lnTo>
                  <a:pt x="75272" y="266674"/>
                </a:lnTo>
                <a:lnTo>
                  <a:pt x="96520" y="273926"/>
                </a:lnTo>
                <a:lnTo>
                  <a:pt x="109562" y="273799"/>
                </a:lnTo>
                <a:lnTo>
                  <a:pt x="179743" y="59778"/>
                </a:lnTo>
                <a:lnTo>
                  <a:pt x="180174" y="59778"/>
                </a:lnTo>
                <a:lnTo>
                  <a:pt x="238887" y="266674"/>
                </a:lnTo>
                <a:lnTo>
                  <a:pt x="259613" y="273926"/>
                </a:lnTo>
                <a:lnTo>
                  <a:pt x="271957" y="273799"/>
                </a:lnTo>
                <a:lnTo>
                  <a:pt x="289585" y="264706"/>
                </a:lnTo>
                <a:lnTo>
                  <a:pt x="363156" y="14262"/>
                </a:lnTo>
                <a:lnTo>
                  <a:pt x="364261" y="8534"/>
                </a:lnTo>
                <a:lnTo>
                  <a:pt x="364413" y="4902"/>
                </a:lnTo>
                <a:close/>
              </a:path>
              <a:path w="626744" h="274319">
                <a:moveTo>
                  <a:pt x="626427" y="269214"/>
                </a:moveTo>
                <a:lnTo>
                  <a:pt x="626313" y="265442"/>
                </a:lnTo>
                <a:lnTo>
                  <a:pt x="625678" y="262953"/>
                </a:lnTo>
                <a:lnTo>
                  <a:pt x="602945" y="201371"/>
                </a:lnTo>
                <a:lnTo>
                  <a:pt x="592328" y="172631"/>
                </a:lnTo>
                <a:lnTo>
                  <a:pt x="553542" y="67602"/>
                </a:lnTo>
                <a:lnTo>
                  <a:pt x="553542" y="172631"/>
                </a:lnTo>
                <a:lnTo>
                  <a:pt x="457009" y="172631"/>
                </a:lnTo>
                <a:lnTo>
                  <a:pt x="504850" y="37325"/>
                </a:lnTo>
                <a:lnTo>
                  <a:pt x="505066" y="37325"/>
                </a:lnTo>
                <a:lnTo>
                  <a:pt x="553542" y="172631"/>
                </a:lnTo>
                <a:lnTo>
                  <a:pt x="553542" y="67602"/>
                </a:lnTo>
                <a:lnTo>
                  <a:pt x="530872" y="6223"/>
                </a:lnTo>
                <a:lnTo>
                  <a:pt x="510705" y="0"/>
                </a:lnTo>
                <a:lnTo>
                  <a:pt x="501840" y="0"/>
                </a:lnTo>
                <a:lnTo>
                  <a:pt x="388073" y="262737"/>
                </a:lnTo>
                <a:lnTo>
                  <a:pt x="387400" y="269214"/>
                </a:lnTo>
                <a:lnTo>
                  <a:pt x="387819" y="270433"/>
                </a:lnTo>
                <a:lnTo>
                  <a:pt x="389978" y="272389"/>
                </a:lnTo>
                <a:lnTo>
                  <a:pt x="391833" y="273050"/>
                </a:lnTo>
                <a:lnTo>
                  <a:pt x="397116" y="273748"/>
                </a:lnTo>
                <a:lnTo>
                  <a:pt x="400507" y="273926"/>
                </a:lnTo>
                <a:lnTo>
                  <a:pt x="408660" y="273926"/>
                </a:lnTo>
                <a:lnTo>
                  <a:pt x="426377" y="262737"/>
                </a:lnTo>
                <a:lnTo>
                  <a:pt x="447789" y="201371"/>
                </a:lnTo>
                <a:lnTo>
                  <a:pt x="563194" y="201371"/>
                </a:lnTo>
                <a:lnTo>
                  <a:pt x="587019" y="267423"/>
                </a:lnTo>
                <a:lnTo>
                  <a:pt x="587578" y="268693"/>
                </a:lnTo>
                <a:lnTo>
                  <a:pt x="604024" y="273926"/>
                </a:lnTo>
                <a:lnTo>
                  <a:pt x="612889" y="273926"/>
                </a:lnTo>
                <a:lnTo>
                  <a:pt x="616432" y="273799"/>
                </a:lnTo>
                <a:lnTo>
                  <a:pt x="621715" y="273227"/>
                </a:lnTo>
                <a:lnTo>
                  <a:pt x="623620" y="272605"/>
                </a:lnTo>
                <a:lnTo>
                  <a:pt x="625919" y="270649"/>
                </a:lnTo>
                <a:lnTo>
                  <a:pt x="626427" y="269214"/>
                </a:lnTo>
                <a:close/>
              </a:path>
            </a:pathLst>
          </a:custGeom>
          <a:solidFill>
            <a:srgbClr val="706F6F"/>
          </a:solidFill>
        </p:spPr>
        <p:txBody>
          <a:bodyPr wrap="square" lIns="0" tIns="0" rIns="0" bIns="0" rtlCol="0"/>
          <a:lstStyle/>
          <a:p>
            <a:endParaRPr/>
          </a:p>
        </p:txBody>
      </p:sp>
      <p:sp>
        <p:nvSpPr>
          <p:cNvPr id="12" name="object 16"/>
          <p:cNvSpPr/>
          <p:nvPr/>
        </p:nvSpPr>
        <p:spPr>
          <a:xfrm>
            <a:off x="16214573" y="1657127"/>
            <a:ext cx="426720" cy="274320"/>
          </a:xfrm>
          <a:custGeom>
            <a:avLst/>
            <a:gdLst/>
            <a:ahLst/>
            <a:cxnLst/>
            <a:rect l="l" t="t" r="r" b="b"/>
            <a:pathLst>
              <a:path w="426719" h="274319">
                <a:moveTo>
                  <a:pt x="170548" y="80746"/>
                </a:moveTo>
                <a:lnTo>
                  <a:pt x="160807" y="40817"/>
                </a:lnTo>
                <a:lnTo>
                  <a:pt x="154076" y="31038"/>
                </a:lnTo>
                <a:lnTo>
                  <a:pt x="153593" y="30403"/>
                </a:lnTo>
                <a:lnTo>
                  <a:pt x="131711" y="13004"/>
                </a:lnTo>
                <a:lnTo>
                  <a:pt x="131711" y="83680"/>
                </a:lnTo>
                <a:lnTo>
                  <a:pt x="131711" y="91795"/>
                </a:lnTo>
                <a:lnTo>
                  <a:pt x="111480" y="129032"/>
                </a:lnTo>
                <a:lnTo>
                  <a:pt x="70154" y="139903"/>
                </a:lnTo>
                <a:lnTo>
                  <a:pt x="36893" y="139903"/>
                </a:lnTo>
                <a:lnTo>
                  <a:pt x="36893" y="31038"/>
                </a:lnTo>
                <a:lnTo>
                  <a:pt x="77292" y="31038"/>
                </a:lnTo>
                <a:lnTo>
                  <a:pt x="115951" y="43065"/>
                </a:lnTo>
                <a:lnTo>
                  <a:pt x="131711" y="83680"/>
                </a:lnTo>
                <a:lnTo>
                  <a:pt x="131711" y="13004"/>
                </a:lnTo>
                <a:lnTo>
                  <a:pt x="85775" y="1498"/>
                </a:lnTo>
                <a:lnTo>
                  <a:pt x="80022" y="1244"/>
                </a:lnTo>
                <a:lnTo>
                  <a:pt x="10871" y="1244"/>
                </a:lnTo>
                <a:lnTo>
                  <a:pt x="7505" y="2438"/>
                </a:lnTo>
                <a:lnTo>
                  <a:pt x="1511" y="7188"/>
                </a:lnTo>
                <a:lnTo>
                  <a:pt x="0" y="11188"/>
                </a:lnTo>
                <a:lnTo>
                  <a:pt x="0" y="268338"/>
                </a:lnTo>
                <a:lnTo>
                  <a:pt x="292" y="269328"/>
                </a:lnTo>
                <a:lnTo>
                  <a:pt x="1422" y="270992"/>
                </a:lnTo>
                <a:lnTo>
                  <a:pt x="2438" y="271653"/>
                </a:lnTo>
                <a:lnTo>
                  <a:pt x="3873" y="272135"/>
                </a:lnTo>
                <a:lnTo>
                  <a:pt x="5283" y="272643"/>
                </a:lnTo>
                <a:lnTo>
                  <a:pt x="7188" y="273050"/>
                </a:lnTo>
                <a:lnTo>
                  <a:pt x="11912" y="273748"/>
                </a:lnTo>
                <a:lnTo>
                  <a:pt x="14884" y="273926"/>
                </a:lnTo>
                <a:lnTo>
                  <a:pt x="22021" y="273926"/>
                </a:lnTo>
                <a:lnTo>
                  <a:pt x="36893" y="268338"/>
                </a:lnTo>
                <a:lnTo>
                  <a:pt x="36893" y="169468"/>
                </a:lnTo>
                <a:lnTo>
                  <a:pt x="68440" y="169468"/>
                </a:lnTo>
                <a:lnTo>
                  <a:pt x="112737" y="163182"/>
                </a:lnTo>
                <a:lnTo>
                  <a:pt x="149440" y="139903"/>
                </a:lnTo>
                <a:lnTo>
                  <a:pt x="150063" y="139280"/>
                </a:lnTo>
                <a:lnTo>
                  <a:pt x="168833" y="100088"/>
                </a:lnTo>
                <a:lnTo>
                  <a:pt x="170116" y="90665"/>
                </a:lnTo>
                <a:lnTo>
                  <a:pt x="170548" y="80746"/>
                </a:lnTo>
                <a:close/>
              </a:path>
              <a:path w="426719" h="274319">
                <a:moveTo>
                  <a:pt x="426313" y="269214"/>
                </a:moveTo>
                <a:lnTo>
                  <a:pt x="426161" y="265430"/>
                </a:lnTo>
                <a:lnTo>
                  <a:pt x="425551" y="262953"/>
                </a:lnTo>
                <a:lnTo>
                  <a:pt x="402805" y="201358"/>
                </a:lnTo>
                <a:lnTo>
                  <a:pt x="392188" y="172618"/>
                </a:lnTo>
                <a:lnTo>
                  <a:pt x="353402" y="67627"/>
                </a:lnTo>
                <a:lnTo>
                  <a:pt x="353402" y="172618"/>
                </a:lnTo>
                <a:lnTo>
                  <a:pt x="256870" y="172618"/>
                </a:lnTo>
                <a:lnTo>
                  <a:pt x="304711" y="37325"/>
                </a:lnTo>
                <a:lnTo>
                  <a:pt x="304914" y="37325"/>
                </a:lnTo>
                <a:lnTo>
                  <a:pt x="353402" y="172618"/>
                </a:lnTo>
                <a:lnTo>
                  <a:pt x="353402" y="67627"/>
                </a:lnTo>
                <a:lnTo>
                  <a:pt x="342214" y="37325"/>
                </a:lnTo>
                <a:lnTo>
                  <a:pt x="330733" y="6223"/>
                </a:lnTo>
                <a:lnTo>
                  <a:pt x="329946" y="4927"/>
                </a:lnTo>
                <a:lnTo>
                  <a:pt x="310578" y="0"/>
                </a:lnTo>
                <a:lnTo>
                  <a:pt x="301701" y="0"/>
                </a:lnTo>
                <a:lnTo>
                  <a:pt x="189001" y="259880"/>
                </a:lnTo>
                <a:lnTo>
                  <a:pt x="187934" y="262737"/>
                </a:lnTo>
                <a:lnTo>
                  <a:pt x="187337" y="265226"/>
                </a:lnTo>
                <a:lnTo>
                  <a:pt x="187248" y="269214"/>
                </a:lnTo>
                <a:lnTo>
                  <a:pt x="187693" y="270433"/>
                </a:lnTo>
                <a:lnTo>
                  <a:pt x="189839" y="272389"/>
                </a:lnTo>
                <a:lnTo>
                  <a:pt x="191693" y="273050"/>
                </a:lnTo>
                <a:lnTo>
                  <a:pt x="196977" y="273748"/>
                </a:lnTo>
                <a:lnTo>
                  <a:pt x="200380" y="273926"/>
                </a:lnTo>
                <a:lnTo>
                  <a:pt x="208534" y="273926"/>
                </a:lnTo>
                <a:lnTo>
                  <a:pt x="247650" y="201358"/>
                </a:lnTo>
                <a:lnTo>
                  <a:pt x="363054" y="201358"/>
                </a:lnTo>
                <a:lnTo>
                  <a:pt x="386880" y="267423"/>
                </a:lnTo>
                <a:lnTo>
                  <a:pt x="403885" y="273926"/>
                </a:lnTo>
                <a:lnTo>
                  <a:pt x="412750" y="273926"/>
                </a:lnTo>
                <a:lnTo>
                  <a:pt x="416293" y="273786"/>
                </a:lnTo>
                <a:lnTo>
                  <a:pt x="421589" y="273227"/>
                </a:lnTo>
                <a:lnTo>
                  <a:pt x="423468" y="272592"/>
                </a:lnTo>
                <a:lnTo>
                  <a:pt x="425780" y="270637"/>
                </a:lnTo>
                <a:lnTo>
                  <a:pt x="426313" y="269214"/>
                </a:lnTo>
                <a:close/>
              </a:path>
            </a:pathLst>
          </a:custGeom>
          <a:solidFill>
            <a:srgbClr val="706F6F"/>
          </a:solidFill>
        </p:spPr>
        <p:txBody>
          <a:bodyPr wrap="square" lIns="0" tIns="0" rIns="0" bIns="0" rtlCol="0"/>
          <a:lstStyle/>
          <a:p>
            <a:endParaRPr/>
          </a:p>
        </p:txBody>
      </p:sp>
      <p:sp>
        <p:nvSpPr>
          <p:cNvPr id="13" name="object 17"/>
          <p:cNvSpPr/>
          <p:nvPr/>
        </p:nvSpPr>
        <p:spPr>
          <a:xfrm>
            <a:off x="16707291" y="1575523"/>
            <a:ext cx="210185" cy="355600"/>
          </a:xfrm>
          <a:custGeom>
            <a:avLst/>
            <a:gdLst/>
            <a:ahLst/>
            <a:cxnLst/>
            <a:rect l="l" t="t" r="r" b="b"/>
            <a:pathLst>
              <a:path w="210184" h="355600">
                <a:moveTo>
                  <a:pt x="162822" y="0"/>
                </a:moveTo>
                <a:lnTo>
                  <a:pt x="154948" y="0"/>
                </a:lnTo>
                <a:lnTo>
                  <a:pt x="151869" y="104"/>
                </a:lnTo>
                <a:lnTo>
                  <a:pt x="133001" y="7968"/>
                </a:lnTo>
                <a:lnTo>
                  <a:pt x="92457" y="52637"/>
                </a:lnTo>
                <a:lnTo>
                  <a:pt x="91169" y="54186"/>
                </a:lnTo>
                <a:lnTo>
                  <a:pt x="90384" y="55516"/>
                </a:lnTo>
                <a:lnTo>
                  <a:pt x="89808" y="57757"/>
                </a:lnTo>
                <a:lnTo>
                  <a:pt x="90018" y="58699"/>
                </a:lnTo>
                <a:lnTo>
                  <a:pt x="91452" y="60239"/>
                </a:lnTo>
                <a:lnTo>
                  <a:pt x="92751" y="60793"/>
                </a:lnTo>
                <a:lnTo>
                  <a:pt x="96457" y="61495"/>
                </a:lnTo>
                <a:lnTo>
                  <a:pt x="99033" y="61673"/>
                </a:lnTo>
                <a:lnTo>
                  <a:pt x="105326" y="61673"/>
                </a:lnTo>
                <a:lnTo>
                  <a:pt x="123566" y="55160"/>
                </a:lnTo>
                <a:lnTo>
                  <a:pt x="172267" y="10701"/>
                </a:lnTo>
                <a:lnTo>
                  <a:pt x="173544" y="9298"/>
                </a:lnTo>
                <a:lnTo>
                  <a:pt x="174371" y="7968"/>
                </a:lnTo>
                <a:lnTo>
                  <a:pt x="175083" y="5444"/>
                </a:lnTo>
                <a:lnTo>
                  <a:pt x="174759" y="4334"/>
                </a:lnTo>
                <a:lnTo>
                  <a:pt x="172759" y="2376"/>
                </a:lnTo>
                <a:lnTo>
                  <a:pt x="171041" y="1570"/>
                </a:lnTo>
                <a:lnTo>
                  <a:pt x="166183" y="303"/>
                </a:lnTo>
                <a:lnTo>
                  <a:pt x="162822" y="0"/>
                </a:lnTo>
                <a:close/>
              </a:path>
              <a:path w="210184" h="355600">
                <a:moveTo>
                  <a:pt x="37925" y="82845"/>
                </a:moveTo>
                <a:lnTo>
                  <a:pt x="11664" y="82845"/>
                </a:lnTo>
                <a:lnTo>
                  <a:pt x="8114" y="84039"/>
                </a:lnTo>
                <a:lnTo>
                  <a:pt x="1622" y="88793"/>
                </a:lnTo>
                <a:lnTo>
                  <a:pt x="0" y="92782"/>
                </a:lnTo>
                <a:lnTo>
                  <a:pt x="91" y="350073"/>
                </a:lnTo>
                <a:lnTo>
                  <a:pt x="14711" y="355517"/>
                </a:lnTo>
                <a:lnTo>
                  <a:pt x="21946" y="355517"/>
                </a:lnTo>
                <a:lnTo>
                  <a:pt x="36679" y="153754"/>
                </a:lnTo>
                <a:lnTo>
                  <a:pt x="36040" y="122907"/>
                </a:lnTo>
                <a:lnTo>
                  <a:pt x="75378" y="122907"/>
                </a:lnTo>
                <a:lnTo>
                  <a:pt x="54417" y="88971"/>
                </a:lnTo>
                <a:lnTo>
                  <a:pt x="41506" y="83201"/>
                </a:lnTo>
                <a:lnTo>
                  <a:pt x="37925" y="82845"/>
                </a:lnTo>
                <a:close/>
              </a:path>
              <a:path w="210184" h="355600">
                <a:moveTo>
                  <a:pt x="75378" y="122907"/>
                </a:moveTo>
                <a:lnTo>
                  <a:pt x="36470" y="122907"/>
                </a:lnTo>
                <a:lnTo>
                  <a:pt x="39428" y="129142"/>
                </a:lnTo>
                <a:lnTo>
                  <a:pt x="59078" y="167411"/>
                </a:lnTo>
                <a:lnTo>
                  <a:pt x="147094" y="327843"/>
                </a:lnTo>
                <a:lnTo>
                  <a:pt x="150005" y="333298"/>
                </a:lnTo>
                <a:lnTo>
                  <a:pt x="177554" y="354900"/>
                </a:lnTo>
                <a:lnTo>
                  <a:pt x="195522" y="354900"/>
                </a:lnTo>
                <a:lnTo>
                  <a:pt x="209805" y="342178"/>
                </a:lnTo>
                <a:lnTo>
                  <a:pt x="209805" y="305194"/>
                </a:lnTo>
                <a:lnTo>
                  <a:pt x="173335" y="305194"/>
                </a:lnTo>
                <a:lnTo>
                  <a:pt x="170015" y="298608"/>
                </a:lnTo>
                <a:lnTo>
                  <a:pt x="166654" y="292074"/>
                </a:lnTo>
                <a:lnTo>
                  <a:pt x="159890" y="279070"/>
                </a:lnTo>
                <a:lnTo>
                  <a:pt x="149555" y="259039"/>
                </a:lnTo>
                <a:lnTo>
                  <a:pt x="145964" y="252222"/>
                </a:lnTo>
                <a:lnTo>
                  <a:pt x="138508" y="238380"/>
                </a:lnTo>
                <a:lnTo>
                  <a:pt x="134634" y="231280"/>
                </a:lnTo>
                <a:lnTo>
                  <a:pt x="130613" y="224014"/>
                </a:lnTo>
                <a:lnTo>
                  <a:pt x="75378" y="122907"/>
                </a:lnTo>
                <a:close/>
              </a:path>
              <a:path w="210184" h="355600">
                <a:moveTo>
                  <a:pt x="194999" y="82217"/>
                </a:moveTo>
                <a:lnTo>
                  <a:pt x="187910" y="82217"/>
                </a:lnTo>
                <a:lnTo>
                  <a:pt x="184863" y="82363"/>
                </a:lnTo>
                <a:lnTo>
                  <a:pt x="172905" y="87965"/>
                </a:lnTo>
                <a:lnTo>
                  <a:pt x="172957" y="259039"/>
                </a:lnTo>
                <a:lnTo>
                  <a:pt x="173079" y="279070"/>
                </a:lnTo>
                <a:lnTo>
                  <a:pt x="173194" y="288272"/>
                </a:lnTo>
                <a:lnTo>
                  <a:pt x="173389" y="298608"/>
                </a:lnTo>
                <a:lnTo>
                  <a:pt x="173544" y="305194"/>
                </a:lnTo>
                <a:lnTo>
                  <a:pt x="209805" y="305194"/>
                </a:lnTo>
                <a:lnTo>
                  <a:pt x="209805" y="87965"/>
                </a:lnTo>
                <a:lnTo>
                  <a:pt x="209491" y="87044"/>
                </a:lnTo>
                <a:lnTo>
                  <a:pt x="194999" y="82217"/>
                </a:lnTo>
                <a:close/>
              </a:path>
            </a:pathLst>
          </a:custGeom>
          <a:solidFill>
            <a:srgbClr val="706F6F"/>
          </a:solidFill>
        </p:spPr>
        <p:txBody>
          <a:bodyPr wrap="square" lIns="0" tIns="0" rIns="0" bIns="0" rtlCol="0"/>
          <a:lstStyle/>
          <a:p>
            <a:endParaRPr/>
          </a:p>
        </p:txBody>
      </p:sp>
      <p:sp>
        <p:nvSpPr>
          <p:cNvPr id="14" name="object 18"/>
          <p:cNvSpPr/>
          <p:nvPr/>
        </p:nvSpPr>
        <p:spPr>
          <a:xfrm>
            <a:off x="16991178" y="1654396"/>
            <a:ext cx="819785" cy="279400"/>
          </a:xfrm>
          <a:custGeom>
            <a:avLst/>
            <a:gdLst/>
            <a:ahLst/>
            <a:cxnLst/>
            <a:rect l="l" t="t" r="r" b="b"/>
            <a:pathLst>
              <a:path w="819784" h="279400">
                <a:moveTo>
                  <a:pt x="170764" y="199263"/>
                </a:moveTo>
                <a:lnTo>
                  <a:pt x="156870" y="156514"/>
                </a:lnTo>
                <a:lnTo>
                  <a:pt x="124929" y="132473"/>
                </a:lnTo>
                <a:lnTo>
                  <a:pt x="76733" y="109766"/>
                </a:lnTo>
                <a:lnTo>
                  <a:pt x="69964" y="105918"/>
                </a:lnTo>
                <a:lnTo>
                  <a:pt x="58102" y="97536"/>
                </a:lnTo>
                <a:lnTo>
                  <a:pt x="53340" y="92710"/>
                </a:lnTo>
                <a:lnTo>
                  <a:pt x="46202" y="81800"/>
                </a:lnTo>
                <a:lnTo>
                  <a:pt x="44411" y="75298"/>
                </a:lnTo>
                <a:lnTo>
                  <a:pt x="44411" y="62572"/>
                </a:lnTo>
                <a:lnTo>
                  <a:pt x="75438" y="31013"/>
                </a:lnTo>
                <a:lnTo>
                  <a:pt x="82181" y="29997"/>
                </a:lnTo>
                <a:lnTo>
                  <a:pt x="98171" y="29997"/>
                </a:lnTo>
                <a:lnTo>
                  <a:pt x="134442" y="42202"/>
                </a:lnTo>
                <a:lnTo>
                  <a:pt x="145262" y="48310"/>
                </a:lnTo>
                <a:lnTo>
                  <a:pt x="147739" y="49301"/>
                </a:lnTo>
                <a:lnTo>
                  <a:pt x="155105" y="31115"/>
                </a:lnTo>
                <a:lnTo>
                  <a:pt x="154749" y="25590"/>
                </a:lnTo>
                <a:lnTo>
                  <a:pt x="121818" y="4025"/>
                </a:lnTo>
                <a:lnTo>
                  <a:pt x="97332" y="0"/>
                </a:lnTo>
                <a:lnTo>
                  <a:pt x="91173" y="0"/>
                </a:lnTo>
                <a:lnTo>
                  <a:pt x="50088" y="7353"/>
                </a:lnTo>
                <a:lnTo>
                  <a:pt x="16675" y="34404"/>
                </a:lnTo>
                <a:lnTo>
                  <a:pt x="6870" y="71107"/>
                </a:lnTo>
                <a:lnTo>
                  <a:pt x="7213" y="79095"/>
                </a:lnTo>
                <a:lnTo>
                  <a:pt x="32473" y="126060"/>
                </a:lnTo>
                <a:lnTo>
                  <a:pt x="100076" y="161264"/>
                </a:lnTo>
                <a:lnTo>
                  <a:pt x="106756" y="165036"/>
                </a:lnTo>
                <a:lnTo>
                  <a:pt x="118491" y="173278"/>
                </a:lnTo>
                <a:lnTo>
                  <a:pt x="123215" y="178079"/>
                </a:lnTo>
                <a:lnTo>
                  <a:pt x="130352" y="188988"/>
                </a:lnTo>
                <a:lnTo>
                  <a:pt x="132156" y="195554"/>
                </a:lnTo>
                <a:lnTo>
                  <a:pt x="132156" y="210388"/>
                </a:lnTo>
                <a:lnTo>
                  <a:pt x="106730" y="243306"/>
                </a:lnTo>
                <a:lnTo>
                  <a:pt x="86106" y="248551"/>
                </a:lnTo>
                <a:lnTo>
                  <a:pt x="78092" y="248551"/>
                </a:lnTo>
                <a:lnTo>
                  <a:pt x="35115" y="239814"/>
                </a:lnTo>
                <a:lnTo>
                  <a:pt x="11696" y="226885"/>
                </a:lnTo>
                <a:lnTo>
                  <a:pt x="8864" y="225691"/>
                </a:lnTo>
                <a:lnTo>
                  <a:pt x="0" y="238556"/>
                </a:lnTo>
                <a:lnTo>
                  <a:pt x="0" y="245973"/>
                </a:lnTo>
                <a:lnTo>
                  <a:pt x="35509" y="273659"/>
                </a:lnTo>
                <a:lnTo>
                  <a:pt x="76377" y="279387"/>
                </a:lnTo>
                <a:lnTo>
                  <a:pt x="86182" y="279057"/>
                </a:lnTo>
                <a:lnTo>
                  <a:pt x="129730" y="267614"/>
                </a:lnTo>
                <a:lnTo>
                  <a:pt x="159639" y="240411"/>
                </a:lnTo>
                <a:lnTo>
                  <a:pt x="170307" y="208546"/>
                </a:lnTo>
                <a:lnTo>
                  <a:pt x="170764" y="199263"/>
                </a:lnTo>
                <a:close/>
              </a:path>
              <a:path w="819784" h="279400">
                <a:moveTo>
                  <a:pt x="416483" y="19507"/>
                </a:moveTo>
                <a:lnTo>
                  <a:pt x="410324" y="3975"/>
                </a:lnTo>
                <a:lnTo>
                  <a:pt x="214972" y="3975"/>
                </a:lnTo>
                <a:lnTo>
                  <a:pt x="208826" y="16852"/>
                </a:lnTo>
                <a:lnTo>
                  <a:pt x="209003" y="24460"/>
                </a:lnTo>
                <a:lnTo>
                  <a:pt x="214972" y="34607"/>
                </a:lnTo>
                <a:lnTo>
                  <a:pt x="294195" y="34607"/>
                </a:lnTo>
                <a:lnTo>
                  <a:pt x="294195" y="271068"/>
                </a:lnTo>
                <a:lnTo>
                  <a:pt x="309219" y="276656"/>
                </a:lnTo>
                <a:lnTo>
                  <a:pt x="319189" y="276479"/>
                </a:lnTo>
                <a:lnTo>
                  <a:pt x="331101" y="271068"/>
                </a:lnTo>
                <a:lnTo>
                  <a:pt x="331101" y="34607"/>
                </a:lnTo>
                <a:lnTo>
                  <a:pt x="410324" y="34607"/>
                </a:lnTo>
                <a:lnTo>
                  <a:pt x="416331" y="24460"/>
                </a:lnTo>
                <a:lnTo>
                  <a:pt x="416483" y="19507"/>
                </a:lnTo>
                <a:close/>
              </a:path>
              <a:path w="819784" h="279400">
                <a:moveTo>
                  <a:pt x="819188" y="7620"/>
                </a:moveTo>
                <a:lnTo>
                  <a:pt x="806132" y="2717"/>
                </a:lnTo>
                <a:lnTo>
                  <a:pt x="794385" y="2870"/>
                </a:lnTo>
                <a:lnTo>
                  <a:pt x="720953" y="237642"/>
                </a:lnTo>
                <a:lnTo>
                  <a:pt x="720547" y="237642"/>
                </a:lnTo>
                <a:lnTo>
                  <a:pt x="656818" y="10706"/>
                </a:lnTo>
                <a:lnTo>
                  <a:pt x="640892" y="2717"/>
                </a:lnTo>
                <a:lnTo>
                  <a:pt x="629119" y="2870"/>
                </a:lnTo>
                <a:lnTo>
                  <a:pt x="556412" y="237642"/>
                </a:lnTo>
                <a:lnTo>
                  <a:pt x="556234" y="237642"/>
                </a:lnTo>
                <a:lnTo>
                  <a:pt x="493102" y="7480"/>
                </a:lnTo>
                <a:lnTo>
                  <a:pt x="477850" y="2717"/>
                </a:lnTo>
                <a:lnTo>
                  <a:pt x="465188" y="2870"/>
                </a:lnTo>
                <a:lnTo>
                  <a:pt x="459752" y="3429"/>
                </a:lnTo>
                <a:lnTo>
                  <a:pt x="457784" y="4064"/>
                </a:lnTo>
                <a:lnTo>
                  <a:pt x="455358" y="6019"/>
                </a:lnTo>
                <a:lnTo>
                  <a:pt x="454774" y="7416"/>
                </a:lnTo>
                <a:lnTo>
                  <a:pt x="454926" y="11049"/>
                </a:lnTo>
                <a:lnTo>
                  <a:pt x="455383" y="13563"/>
                </a:lnTo>
                <a:lnTo>
                  <a:pt x="529615" y="267423"/>
                </a:lnTo>
                <a:lnTo>
                  <a:pt x="530047" y="269392"/>
                </a:lnTo>
                <a:lnTo>
                  <a:pt x="551281" y="276656"/>
                </a:lnTo>
                <a:lnTo>
                  <a:pt x="564324" y="276529"/>
                </a:lnTo>
                <a:lnTo>
                  <a:pt x="634504" y="62496"/>
                </a:lnTo>
                <a:lnTo>
                  <a:pt x="634936" y="62496"/>
                </a:lnTo>
                <a:lnTo>
                  <a:pt x="693635" y="269392"/>
                </a:lnTo>
                <a:lnTo>
                  <a:pt x="714387" y="276656"/>
                </a:lnTo>
                <a:lnTo>
                  <a:pt x="726732" y="276529"/>
                </a:lnTo>
                <a:lnTo>
                  <a:pt x="817918" y="16992"/>
                </a:lnTo>
                <a:lnTo>
                  <a:pt x="819023" y="11252"/>
                </a:lnTo>
                <a:lnTo>
                  <a:pt x="819188" y="7620"/>
                </a:lnTo>
                <a:close/>
              </a:path>
            </a:pathLst>
          </a:custGeom>
          <a:solidFill>
            <a:srgbClr val="706F6F"/>
          </a:solidFill>
        </p:spPr>
        <p:txBody>
          <a:bodyPr wrap="square" lIns="0" tIns="0" rIns="0" bIns="0" rtlCol="0"/>
          <a:lstStyle/>
          <a:p>
            <a:endParaRPr/>
          </a:p>
        </p:txBody>
      </p:sp>
      <p:sp>
        <p:nvSpPr>
          <p:cNvPr id="15" name="object 19"/>
          <p:cNvSpPr/>
          <p:nvPr/>
        </p:nvSpPr>
        <p:spPr>
          <a:xfrm>
            <a:off x="17862181" y="1654395"/>
            <a:ext cx="248285" cy="279400"/>
          </a:xfrm>
          <a:custGeom>
            <a:avLst/>
            <a:gdLst/>
            <a:ahLst/>
            <a:cxnLst/>
            <a:rect l="l" t="t" r="r" b="b"/>
            <a:pathLst>
              <a:path w="248284" h="279400">
                <a:moveTo>
                  <a:pt x="127001" y="0"/>
                </a:moveTo>
                <a:lnTo>
                  <a:pt x="83847" y="5601"/>
                </a:lnTo>
                <a:lnTo>
                  <a:pt x="40186" y="29621"/>
                </a:lnTo>
                <a:lnTo>
                  <a:pt x="12399" y="70229"/>
                </a:lnTo>
                <a:lnTo>
                  <a:pt x="1985" y="110531"/>
                </a:lnTo>
                <a:lnTo>
                  <a:pt x="0" y="141147"/>
                </a:lnTo>
                <a:lnTo>
                  <a:pt x="455" y="157449"/>
                </a:lnTo>
                <a:lnTo>
                  <a:pt x="7287" y="200517"/>
                </a:lnTo>
                <a:lnTo>
                  <a:pt x="29506" y="243720"/>
                </a:lnTo>
                <a:lnTo>
                  <a:pt x="67244" y="270264"/>
                </a:lnTo>
                <a:lnTo>
                  <a:pt x="106290" y="278805"/>
                </a:lnTo>
                <a:lnTo>
                  <a:pt x="121420" y="279373"/>
                </a:lnTo>
                <a:lnTo>
                  <a:pt x="136796" y="278751"/>
                </a:lnTo>
                <a:lnTo>
                  <a:pt x="176989" y="269415"/>
                </a:lnTo>
                <a:lnTo>
                  <a:pt x="209624" y="248128"/>
                </a:lnTo>
                <a:lnTo>
                  <a:pt x="123242" y="248128"/>
                </a:lnTo>
                <a:lnTo>
                  <a:pt x="111546" y="247624"/>
                </a:lnTo>
                <a:lnTo>
                  <a:pt x="74966" y="235612"/>
                </a:lnTo>
                <a:lnTo>
                  <a:pt x="48582" y="201438"/>
                </a:lnTo>
                <a:lnTo>
                  <a:pt x="40061" y="161606"/>
                </a:lnTo>
                <a:lnTo>
                  <a:pt x="39099" y="136540"/>
                </a:lnTo>
                <a:lnTo>
                  <a:pt x="39339" y="127729"/>
                </a:lnTo>
                <a:lnTo>
                  <a:pt x="46000" y="87922"/>
                </a:lnTo>
                <a:lnTo>
                  <a:pt x="69712" y="49912"/>
                </a:lnTo>
                <a:lnTo>
                  <a:pt x="113233" y="31368"/>
                </a:lnTo>
                <a:lnTo>
                  <a:pt x="124750" y="30815"/>
                </a:lnTo>
                <a:lnTo>
                  <a:pt x="213800" y="30815"/>
                </a:lnTo>
                <a:lnTo>
                  <a:pt x="210238" y="27207"/>
                </a:lnTo>
                <a:lnTo>
                  <a:pt x="168552" y="5071"/>
                </a:lnTo>
                <a:lnTo>
                  <a:pt x="141846" y="563"/>
                </a:lnTo>
                <a:lnTo>
                  <a:pt x="127001" y="0"/>
                </a:lnTo>
                <a:close/>
              </a:path>
              <a:path w="248284" h="279400">
                <a:moveTo>
                  <a:pt x="213800" y="30815"/>
                </a:moveTo>
                <a:lnTo>
                  <a:pt x="124750" y="30815"/>
                </a:lnTo>
                <a:lnTo>
                  <a:pt x="136262" y="31328"/>
                </a:lnTo>
                <a:lnTo>
                  <a:pt x="146813" y="32865"/>
                </a:lnTo>
                <a:lnTo>
                  <a:pt x="185774" y="54878"/>
                </a:lnTo>
                <a:lnTo>
                  <a:pt x="205006" y="96324"/>
                </a:lnTo>
                <a:lnTo>
                  <a:pt x="209097" y="136540"/>
                </a:lnTo>
                <a:lnTo>
                  <a:pt x="209104" y="141147"/>
                </a:lnTo>
                <a:lnTo>
                  <a:pt x="208887" y="149926"/>
                </a:lnTo>
                <a:lnTo>
                  <a:pt x="202374" y="190363"/>
                </a:lnTo>
                <a:lnTo>
                  <a:pt x="178841" y="228962"/>
                </a:lnTo>
                <a:lnTo>
                  <a:pt x="134867" y="247577"/>
                </a:lnTo>
                <a:lnTo>
                  <a:pt x="123242" y="248128"/>
                </a:lnTo>
                <a:lnTo>
                  <a:pt x="209624" y="248128"/>
                </a:lnTo>
                <a:lnTo>
                  <a:pt x="235804" y="208624"/>
                </a:lnTo>
                <a:lnTo>
                  <a:pt x="246216" y="167845"/>
                </a:lnTo>
                <a:lnTo>
                  <a:pt x="248201" y="136540"/>
                </a:lnTo>
                <a:lnTo>
                  <a:pt x="247738" y="120543"/>
                </a:lnTo>
                <a:lnTo>
                  <a:pt x="240798" y="78123"/>
                </a:lnTo>
                <a:lnTo>
                  <a:pt x="218276" y="35349"/>
                </a:lnTo>
                <a:lnTo>
                  <a:pt x="213800" y="30815"/>
                </a:lnTo>
                <a:close/>
              </a:path>
            </a:pathLst>
          </a:custGeom>
          <a:solidFill>
            <a:srgbClr val="706F6F"/>
          </a:solidFill>
        </p:spPr>
        <p:txBody>
          <a:bodyPr wrap="square" lIns="0" tIns="0" rIns="0" bIns="0" rtlCol="0"/>
          <a:lstStyle/>
          <a:p>
            <a:endParaRPr/>
          </a:p>
        </p:txBody>
      </p:sp>
      <p:sp>
        <p:nvSpPr>
          <p:cNvPr id="16" name="object 20"/>
          <p:cNvSpPr/>
          <p:nvPr/>
        </p:nvSpPr>
        <p:spPr>
          <a:xfrm>
            <a:off x="18162195" y="1657113"/>
            <a:ext cx="364490" cy="274320"/>
          </a:xfrm>
          <a:custGeom>
            <a:avLst/>
            <a:gdLst/>
            <a:ahLst/>
            <a:cxnLst/>
            <a:rect l="l" t="t" r="r" b="b"/>
            <a:pathLst>
              <a:path w="364490" h="274319">
                <a:moveTo>
                  <a:pt x="351361" y="0"/>
                </a:moveTo>
                <a:lnTo>
                  <a:pt x="266180" y="234924"/>
                </a:lnTo>
                <a:lnTo>
                  <a:pt x="265751" y="234924"/>
                </a:lnTo>
                <a:lnTo>
                  <a:pt x="202046" y="7978"/>
                </a:lnTo>
                <a:lnTo>
                  <a:pt x="186099" y="0"/>
                </a:lnTo>
                <a:lnTo>
                  <a:pt x="174340" y="146"/>
                </a:lnTo>
                <a:lnTo>
                  <a:pt x="101640" y="234924"/>
                </a:lnTo>
                <a:lnTo>
                  <a:pt x="101431" y="234924"/>
                </a:lnTo>
                <a:lnTo>
                  <a:pt x="38333" y="4753"/>
                </a:lnTo>
                <a:lnTo>
                  <a:pt x="23056" y="0"/>
                </a:lnTo>
                <a:lnTo>
                  <a:pt x="10397" y="146"/>
                </a:lnTo>
                <a:lnTo>
                  <a:pt x="4963" y="701"/>
                </a:lnTo>
                <a:lnTo>
                  <a:pt x="2994" y="1340"/>
                </a:lnTo>
                <a:lnTo>
                  <a:pt x="575" y="3298"/>
                </a:lnTo>
                <a:lnTo>
                  <a:pt x="0" y="4690"/>
                </a:lnTo>
                <a:lnTo>
                  <a:pt x="146" y="8324"/>
                </a:lnTo>
                <a:lnTo>
                  <a:pt x="596" y="10837"/>
                </a:lnTo>
                <a:lnTo>
                  <a:pt x="74824" y="264703"/>
                </a:lnTo>
                <a:lnTo>
                  <a:pt x="75264" y="266672"/>
                </a:lnTo>
                <a:lnTo>
                  <a:pt x="96499" y="273928"/>
                </a:lnTo>
                <a:lnTo>
                  <a:pt x="109546" y="273803"/>
                </a:lnTo>
                <a:lnTo>
                  <a:pt x="179732" y="59778"/>
                </a:lnTo>
                <a:lnTo>
                  <a:pt x="180162" y="59778"/>
                </a:lnTo>
                <a:lnTo>
                  <a:pt x="238872" y="266672"/>
                </a:lnTo>
                <a:lnTo>
                  <a:pt x="259594" y="273928"/>
                </a:lnTo>
                <a:lnTo>
                  <a:pt x="271949" y="273803"/>
                </a:lnTo>
                <a:lnTo>
                  <a:pt x="289572" y="264703"/>
                </a:lnTo>
                <a:lnTo>
                  <a:pt x="363140" y="14271"/>
                </a:lnTo>
                <a:lnTo>
                  <a:pt x="364250" y="8533"/>
                </a:lnTo>
                <a:lnTo>
                  <a:pt x="364397" y="4900"/>
                </a:lnTo>
                <a:lnTo>
                  <a:pt x="363863" y="3497"/>
                </a:lnTo>
                <a:lnTo>
                  <a:pt x="361570" y="1549"/>
                </a:lnTo>
                <a:lnTo>
                  <a:pt x="359748" y="879"/>
                </a:lnTo>
                <a:lnTo>
                  <a:pt x="354743" y="178"/>
                </a:lnTo>
                <a:lnTo>
                  <a:pt x="351361" y="0"/>
                </a:lnTo>
                <a:close/>
              </a:path>
            </a:pathLst>
          </a:custGeom>
          <a:solidFill>
            <a:srgbClr val="706F6F"/>
          </a:solidFill>
        </p:spPr>
        <p:txBody>
          <a:bodyPr wrap="square" lIns="0" tIns="0" rIns="0" bIns="0" rtlCol="0"/>
          <a:lstStyle/>
          <a:p>
            <a:endParaRPr/>
          </a:p>
        </p:txBody>
      </p:sp>
      <p:grpSp>
        <p:nvGrpSpPr>
          <p:cNvPr id="17" name="object 21"/>
          <p:cNvGrpSpPr/>
          <p:nvPr/>
        </p:nvGrpSpPr>
        <p:grpSpPr>
          <a:xfrm>
            <a:off x="15276214" y="1228716"/>
            <a:ext cx="702945" cy="704215"/>
            <a:chOff x="15276214" y="1228716"/>
            <a:chExt cx="702945" cy="704215"/>
          </a:xfrm>
        </p:grpSpPr>
        <p:sp>
          <p:nvSpPr>
            <p:cNvPr id="18" name="object 22"/>
            <p:cNvSpPr/>
            <p:nvPr/>
          </p:nvSpPr>
          <p:spPr>
            <a:xfrm>
              <a:off x="15276214" y="1228716"/>
              <a:ext cx="702945" cy="704215"/>
            </a:xfrm>
            <a:custGeom>
              <a:avLst/>
              <a:gdLst/>
              <a:ahLst/>
              <a:cxnLst/>
              <a:rect l="l" t="t" r="r" b="b"/>
              <a:pathLst>
                <a:path w="702944" h="704214">
                  <a:moveTo>
                    <a:pt x="702533" y="0"/>
                  </a:moveTo>
                  <a:lnTo>
                    <a:pt x="0" y="0"/>
                  </a:lnTo>
                  <a:lnTo>
                    <a:pt x="0" y="703758"/>
                  </a:lnTo>
                  <a:lnTo>
                    <a:pt x="702533" y="703758"/>
                  </a:lnTo>
                  <a:lnTo>
                    <a:pt x="702533" y="0"/>
                  </a:lnTo>
                  <a:close/>
                </a:path>
              </a:pathLst>
            </a:custGeom>
            <a:solidFill>
              <a:srgbClr val="706F6F"/>
            </a:solidFill>
          </p:spPr>
          <p:txBody>
            <a:bodyPr wrap="square" lIns="0" tIns="0" rIns="0" bIns="0" rtlCol="0"/>
            <a:lstStyle/>
            <a:p>
              <a:endParaRPr/>
            </a:p>
          </p:txBody>
        </p:sp>
        <p:sp>
          <p:nvSpPr>
            <p:cNvPr id="19" name="object 23"/>
            <p:cNvSpPr/>
            <p:nvPr/>
          </p:nvSpPr>
          <p:spPr>
            <a:xfrm>
              <a:off x="15510584" y="1463337"/>
              <a:ext cx="238760" cy="235585"/>
            </a:xfrm>
            <a:custGeom>
              <a:avLst/>
              <a:gdLst/>
              <a:ahLst/>
              <a:cxnLst/>
              <a:rect l="l" t="t" r="r" b="b"/>
              <a:pathLst>
                <a:path w="238759" h="235585">
                  <a:moveTo>
                    <a:pt x="0" y="235427"/>
                  </a:moveTo>
                  <a:lnTo>
                    <a:pt x="238202" y="235427"/>
                  </a:lnTo>
                  <a:lnTo>
                    <a:pt x="238202" y="0"/>
                  </a:lnTo>
                  <a:lnTo>
                    <a:pt x="0" y="0"/>
                  </a:lnTo>
                  <a:lnTo>
                    <a:pt x="0" y="235427"/>
                  </a:lnTo>
                  <a:close/>
                </a:path>
              </a:pathLst>
            </a:custGeom>
            <a:solidFill>
              <a:srgbClr val="FFFFFF"/>
            </a:solidFill>
          </p:spPr>
          <p:txBody>
            <a:bodyPr wrap="square" lIns="0" tIns="0" rIns="0" bIns="0" rtlCol="0"/>
            <a:lstStyle/>
            <a:p>
              <a:endParaRPr/>
            </a:p>
          </p:txBody>
        </p:sp>
        <p:sp>
          <p:nvSpPr>
            <p:cNvPr id="20" name="object 24"/>
            <p:cNvSpPr/>
            <p:nvPr/>
          </p:nvSpPr>
          <p:spPr>
            <a:xfrm>
              <a:off x="15510584" y="1698765"/>
              <a:ext cx="238760" cy="234315"/>
            </a:xfrm>
            <a:custGeom>
              <a:avLst/>
              <a:gdLst/>
              <a:ahLst/>
              <a:cxnLst/>
              <a:rect l="l" t="t" r="r" b="b"/>
              <a:pathLst>
                <a:path w="238759" h="234314">
                  <a:moveTo>
                    <a:pt x="238202" y="0"/>
                  </a:moveTo>
                  <a:lnTo>
                    <a:pt x="0" y="0"/>
                  </a:lnTo>
                  <a:lnTo>
                    <a:pt x="0" y="233720"/>
                  </a:lnTo>
                  <a:lnTo>
                    <a:pt x="238202" y="233720"/>
                  </a:lnTo>
                  <a:lnTo>
                    <a:pt x="238202" y="0"/>
                  </a:lnTo>
                  <a:close/>
                </a:path>
              </a:pathLst>
            </a:custGeom>
            <a:solidFill>
              <a:srgbClr val="E30613"/>
            </a:solidFill>
          </p:spPr>
          <p:txBody>
            <a:bodyPr wrap="square" lIns="0" tIns="0" rIns="0" bIns="0" rtlCol="0"/>
            <a:lstStyle/>
            <a:p>
              <a:endParaRPr/>
            </a:p>
          </p:txBody>
        </p:sp>
      </p:grpSp>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743" y="5498275"/>
            <a:ext cx="2795517" cy="1359725"/>
          </a:xfrm>
          <a:prstGeom prst="rect">
            <a:avLst/>
          </a:prstGeom>
        </p:spPr>
      </p:pic>
    </p:spTree>
    <p:extLst>
      <p:ext uri="{BB962C8B-B14F-4D97-AF65-F5344CB8AC3E}">
        <p14:creationId xmlns:p14="http://schemas.microsoft.com/office/powerpoint/2010/main" val="496352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fontScale="90000"/>
          </a:bodyPr>
          <a:lstStyle/>
          <a:p>
            <a:pPr>
              <a:spcAft>
                <a:spcPts val="0"/>
              </a:spcAft>
            </a:pPr>
            <a:r>
              <a:rPr lang="pl-PL" dirty="0">
                <a:latin typeface="Berylium" panose="02040602060501010103" pitchFamily="18" charset="-18"/>
              </a:rPr>
              <a:t>Mikołaj z Ziębic </a:t>
            </a:r>
            <a:r>
              <a:rPr lang="de-DE" dirty="0">
                <a:latin typeface="Berylium" panose="02040602060501010103" pitchFamily="18" charset="-18"/>
              </a:rPr>
              <a:t/>
            </a:r>
            <a:br>
              <a:rPr lang="de-DE" dirty="0">
                <a:latin typeface="Berylium" panose="02040602060501010103" pitchFamily="18" charset="-18"/>
              </a:rPr>
            </a:br>
            <a:r>
              <a:rPr lang="pl-PL" dirty="0">
                <a:latin typeface="Berylium" panose="02040602060501010103" pitchFamily="18" charset="-18"/>
              </a:rPr>
              <a:t>(</a:t>
            </a:r>
            <a:r>
              <a:rPr lang="de-DE" dirty="0">
                <a:latin typeface="Berylium" panose="02040602060501010103" pitchFamily="18" charset="-18"/>
              </a:rPr>
              <a:t>von Münsterberg, </a:t>
            </a:r>
            <a:r>
              <a:rPr lang="pl-PL" dirty="0">
                <a:latin typeface="Berylium" panose="02040602060501010103" pitchFamily="18" charset="-18"/>
              </a:rPr>
              <a:t>sędzia), 1310 r.,</a:t>
            </a:r>
            <a:br>
              <a:rPr lang="pl-PL" dirty="0">
                <a:latin typeface="Berylium" panose="02040602060501010103" pitchFamily="18" charset="-18"/>
              </a:rPr>
            </a:br>
            <a:r>
              <a:rPr lang="pl-PL" dirty="0">
                <a:latin typeface="Berylium" panose="02040602060501010103" pitchFamily="18" charset="-18"/>
              </a:rPr>
              <a:t>rep. 84, sygn. 18 (51)</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953546" y="5949538"/>
            <a:ext cx="5238453" cy="923399"/>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7"/>
            <a:ext cx="5997486" cy="3998323"/>
          </a:xfrm>
        </p:spPr>
      </p:pic>
      <p:pic>
        <p:nvPicPr>
          <p:cNvPr id="8" name="Symbol zastępczy zawartości 7">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953547" y="0"/>
            <a:ext cx="5238452" cy="5949538"/>
          </a:xfrm>
        </p:spPr>
      </p:pic>
    </p:spTree>
    <p:extLst>
      <p:ext uri="{BB962C8B-B14F-4D97-AF65-F5344CB8AC3E}">
        <p14:creationId xmlns:p14="http://schemas.microsoft.com/office/powerpoint/2010/main" val="38759381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rmAutofit fontScale="90000"/>
          </a:bodyPr>
          <a:lstStyle/>
          <a:p>
            <a:pPr algn="ctr"/>
            <a:r>
              <a:rPr lang="pl-PL" dirty="0">
                <a:latin typeface="Berylium" panose="02040602060501010103" pitchFamily="18" charset="-18"/>
              </a:rPr>
              <a:t>Mikołaj z Ziębic </a:t>
            </a:r>
            <a:r>
              <a:rPr lang="pl-PL" dirty="0" smtClean="0">
                <a:latin typeface="Berylium" panose="02040602060501010103" pitchFamily="18" charset="-18"/>
              </a:rPr>
              <a:t>(</a:t>
            </a:r>
            <a:r>
              <a:rPr lang="de-DE" dirty="0">
                <a:latin typeface="Berylium" panose="02040602060501010103" pitchFamily="18" charset="-18"/>
              </a:rPr>
              <a:t>von Münsterberg, </a:t>
            </a:r>
            <a:r>
              <a:rPr lang="pl-PL" dirty="0" smtClean="0">
                <a:latin typeface="Berylium" panose="02040602060501010103" pitchFamily="18" charset="-18"/>
              </a:rPr>
              <a:t>wójt, sędzia</a:t>
            </a:r>
            <a:r>
              <a:rPr lang="pl-PL" dirty="0">
                <a:latin typeface="Berylium" panose="02040602060501010103" pitchFamily="18" charset="-18"/>
              </a:rPr>
              <a:t>), 1310 r</a:t>
            </a:r>
            <a:r>
              <a:rPr lang="pl-PL" dirty="0" smtClean="0">
                <a:latin typeface="Berylium" panose="02040602060501010103" pitchFamily="18" charset="-18"/>
              </a:rPr>
              <a:t>.,</a:t>
            </a:r>
            <a:br>
              <a:rPr lang="pl-PL" dirty="0" smtClean="0">
                <a:latin typeface="Berylium" panose="02040602060501010103" pitchFamily="18" charset="-18"/>
              </a:rPr>
            </a:br>
            <a:r>
              <a:rPr lang="pl-PL" dirty="0" smtClean="0">
                <a:latin typeface="Berylium" panose="02040602060501010103" pitchFamily="18" charset="-18"/>
              </a:rPr>
              <a:t>rep</a:t>
            </a:r>
            <a:r>
              <a:rPr lang="pl-PL" dirty="0">
                <a:latin typeface="Berylium" panose="02040602060501010103" pitchFamily="18" charset="-18"/>
              </a:rPr>
              <a:t>. 84, sygn. 18 (51)</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sędziego Mikołaja z Ziębic (von </a:t>
            </a:r>
            <a:r>
              <a:rPr lang="pl-PL" sz="1800" b="1" dirty="0" err="1">
                <a:latin typeface="Berylium" panose="02040602060501010103" pitchFamily="18" charset="-18"/>
              </a:rPr>
              <a:t>Münsterberg</a:t>
            </a:r>
            <a:r>
              <a:rPr lang="pl-PL" sz="1800" b="1" dirty="0" smtClean="0">
                <a:latin typeface="Berylium" panose="02040602060501010103" pitchFamily="18" charset="-18"/>
              </a:rPr>
              <a:t>)</a:t>
            </a:r>
            <a:r>
              <a:rPr lang="pl-PL" sz="1800" dirty="0" smtClean="0">
                <a:latin typeface="Berylium" panose="02040602060501010103" pitchFamily="18" charset="-18"/>
              </a:rPr>
              <a:t>, przedstawiciela rodu dziedzicznych wójtów w Ziębicach, </a:t>
            </a:r>
            <a:r>
              <a:rPr lang="pl-PL" sz="1800" dirty="0">
                <a:latin typeface="Berylium" panose="02040602060501010103" pitchFamily="18" charset="-18"/>
              </a:rPr>
              <a:t>zachowana przy dokumencie z 23 VIII 1310 r. wystawionym w Ziębicach, który potwierdzał zastawienie dóbr </a:t>
            </a:r>
            <a:r>
              <a:rPr lang="pl-PL" sz="1800" dirty="0" err="1">
                <a:latin typeface="Berylium" panose="02040602060501010103" pitchFamily="18" charset="-18"/>
              </a:rPr>
              <a:t>Cieszybora</a:t>
            </a:r>
            <a:r>
              <a:rPr lang="pl-PL" sz="1800" dirty="0">
                <a:latin typeface="Berylium" panose="02040602060501010103" pitchFamily="18" charset="-18"/>
              </a:rPr>
              <a:t> z Czesławic</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Tarczowa pieczęć herbowa z godłem. </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W polu pieczęci krzyż św. Andrzeja, na którym pięć róż - jedna w środku i po jednej na końcach ramion. </a:t>
            </a:r>
          </a:p>
          <a:p>
            <a:pPr marL="0" indent="0" algn="just">
              <a:buNone/>
            </a:pPr>
            <a:r>
              <a:rPr lang="pl-PL" sz="1800" dirty="0">
                <a:latin typeface="Berylium" panose="02040602060501010103" pitchFamily="18" charset="-18"/>
              </a:rPr>
              <a:t>Napis majuskułą gotycką: + S NICOLAY . DE . MVNSTERBERCH .”:</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1, Wrocław </a:t>
            </a:r>
            <a:r>
              <a:rPr lang="pl-PL" sz="1800" dirty="0" smtClean="0">
                <a:latin typeface="Berylium" panose="02040602060501010103" pitchFamily="18" charset="-18"/>
              </a:rPr>
              <a:t>2018, </a:t>
            </a:r>
            <a:br>
              <a:rPr lang="pl-PL" sz="1800" dirty="0" smtClean="0">
                <a:latin typeface="Berylium" panose="02040602060501010103" pitchFamily="18" charset="-18"/>
              </a:rPr>
            </a:br>
            <a:r>
              <a:rPr lang="pl-PL" sz="1800" dirty="0" smtClean="0">
                <a:latin typeface="Berylium" panose="02040602060501010103" pitchFamily="18" charset="-18"/>
              </a:rPr>
              <a:t>s</a:t>
            </a:r>
            <a:r>
              <a:rPr lang="pl-PL" sz="1800" dirty="0">
                <a:latin typeface="Berylium" panose="02040602060501010103" pitchFamily="18" charset="-18"/>
              </a:rPr>
              <a:t>. 488-489, nr 445.</a:t>
            </a:r>
          </a:p>
          <a:p>
            <a:pPr marL="0" indent="0" algn="just">
              <a:buNone/>
            </a:pPr>
            <a:r>
              <a:rPr lang="pl-PL" sz="1800" b="1" dirty="0">
                <a:latin typeface="Berylium" panose="02040602060501010103" pitchFamily="18" charset="-18"/>
              </a:rPr>
              <a:t>Godło z dominującym motywem roślinnym, astronomicznym, abstrakcyjnym i in</a:t>
            </a:r>
            <a:r>
              <a:rPr lang="pl-PL" sz="1800" b="1"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Krzyż skośny (figura zaszczytna), inaczej św. Andrzeja, w heraldyce na niebieskim tle lub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św</a:t>
            </a:r>
            <a:r>
              <a:rPr lang="pl-PL" sz="1800" dirty="0">
                <a:latin typeface="Berylium" panose="02040602060501010103" pitchFamily="18" charset="-18"/>
              </a:rPr>
              <a:t>. Filipa, na tle czerwonym. Róża posiada bardzo bogatą symbolikę, może oznaczać doskonałość, nieskazitelność, piękno i radość, jednak jako nietrwała i ulotna bywa też alegorią przemijania.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heraldyce ukazywana z pięcioma płatkami, co koresponduje z liczbą róż w herbie na pieczęci </a:t>
            </a:r>
            <a:r>
              <a:rPr lang="pl-PL" sz="1800" dirty="0" err="1" smtClean="0">
                <a:latin typeface="Berylium" panose="02040602060501010103" pitchFamily="18" charset="-18"/>
              </a:rPr>
              <a:t>Münsterbergów</a:t>
            </a:r>
            <a:r>
              <a:rPr lang="pl-PL" sz="1800" dirty="0" smtClean="0">
                <a:latin typeface="Berylium" panose="02040602060501010103" pitchFamily="18" charset="-18"/>
              </a:rPr>
              <a:t>.</a:t>
            </a:r>
            <a:r>
              <a:rPr lang="pl-PL" sz="1800" b="1" dirty="0" smtClean="0">
                <a:latin typeface="Berylium" panose="02040602060501010103" pitchFamily="18" charset="-18"/>
              </a:rPr>
              <a:t> </a:t>
            </a: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550" b="1" dirty="0">
                <a:latin typeface="Berylium" panose="02040602060501010103" pitchFamily="18" charset="-18"/>
              </a:rPr>
              <a:t>Materiał:</a:t>
            </a:r>
            <a:endParaRPr lang="pl-PL" sz="1550" dirty="0">
              <a:latin typeface="Berylium" panose="02040602060501010103" pitchFamily="18" charset="-18"/>
            </a:endParaRPr>
          </a:p>
          <a:p>
            <a:pPr marL="0" indent="0">
              <a:buNone/>
            </a:pPr>
            <a:r>
              <a:rPr lang="pl-PL" sz="1550" dirty="0">
                <a:latin typeface="Berylium" panose="02040602060501010103" pitchFamily="18" charset="-18"/>
              </a:rPr>
              <a:t>Wosk naturalny, niebarwiony, jasny. Pieczęć podwieszona na pasku pergaminowym</a:t>
            </a:r>
            <a:r>
              <a:rPr lang="pl-PL" sz="1550" dirty="0" smtClean="0">
                <a:latin typeface="Berylium" panose="02040602060501010103" pitchFamily="18" charset="-18"/>
              </a:rPr>
              <a:t>.</a:t>
            </a:r>
            <a:endParaRPr lang="pl-PL" sz="1550" dirty="0">
              <a:latin typeface="Berylium" panose="02040602060501010103" pitchFamily="18" charset="-18"/>
            </a:endParaRPr>
          </a:p>
          <a:p>
            <a:pPr marL="0" indent="0">
              <a:buNone/>
            </a:pPr>
            <a:r>
              <a:rPr lang="pl-PL" sz="1550" b="1" dirty="0">
                <a:latin typeface="Berylium" panose="02040602060501010103" pitchFamily="18" charset="-18"/>
              </a:rPr>
              <a:t>Wymiary:</a:t>
            </a:r>
            <a:endParaRPr lang="pl-PL" sz="1550" dirty="0">
              <a:latin typeface="Berylium" panose="02040602060501010103" pitchFamily="18" charset="-18"/>
            </a:endParaRPr>
          </a:p>
          <a:p>
            <a:pPr marL="0" indent="0">
              <a:buNone/>
            </a:pPr>
            <a:r>
              <a:rPr lang="pl-PL" sz="1550" dirty="0">
                <a:latin typeface="Berylium" panose="02040602060501010103" pitchFamily="18" charset="-18"/>
              </a:rPr>
              <a:t>29 mm X 23 </a:t>
            </a:r>
            <a:r>
              <a:rPr lang="pl-PL" sz="1550" dirty="0" smtClean="0">
                <a:latin typeface="Berylium" panose="02040602060501010103" pitchFamily="18" charset="-18"/>
              </a:rPr>
              <a:t>mm</a:t>
            </a:r>
            <a:endParaRPr lang="pl-PL" sz="1550" dirty="0">
              <a:latin typeface="Berylium" panose="02040602060501010103" pitchFamily="18" charset="-18"/>
            </a:endParaRPr>
          </a:p>
          <a:p>
            <a:pPr marL="0" indent="0">
              <a:buNone/>
            </a:pPr>
            <a:r>
              <a:rPr lang="pl-PL" sz="1550" b="1" dirty="0">
                <a:latin typeface="Berylium" panose="02040602060501010103" pitchFamily="18" charset="-18"/>
              </a:rPr>
              <a:t>Dalsza literatura:</a:t>
            </a:r>
            <a:endParaRPr lang="pl-PL" sz="1550" dirty="0">
              <a:latin typeface="Berylium" panose="02040602060501010103" pitchFamily="18" charset="-18"/>
            </a:endParaRPr>
          </a:p>
          <a:p>
            <a:pPr marL="0" indent="0">
              <a:buNone/>
            </a:pPr>
            <a:r>
              <a:rPr lang="pl-PL" sz="1550" dirty="0">
                <a:latin typeface="Berylium" panose="02040602060501010103" pitchFamily="18" charset="-18"/>
              </a:rPr>
              <a:t>Marek </a:t>
            </a:r>
            <a:r>
              <a:rPr lang="pl-PL" sz="1550" dirty="0" err="1">
                <a:latin typeface="Berylium" panose="02040602060501010103" pitchFamily="18" charset="-18"/>
              </a:rPr>
              <a:t>Cetwiński</a:t>
            </a:r>
            <a:r>
              <a:rPr lang="pl-PL" sz="1550" dirty="0">
                <a:latin typeface="Berylium" panose="02040602060501010103" pitchFamily="18" charset="-18"/>
              </a:rPr>
              <a:t>, </a:t>
            </a:r>
            <a:r>
              <a:rPr lang="pl-PL" sz="1550" i="1" dirty="0">
                <a:latin typeface="Berylium" panose="02040602060501010103" pitchFamily="18" charset="-18"/>
              </a:rPr>
              <a:t>Rycerstwo śląskie do końca XIII w.: biogramy i rodowody</a:t>
            </a:r>
            <a:r>
              <a:rPr lang="pl-PL" sz="1550" dirty="0">
                <a:latin typeface="Berylium" panose="02040602060501010103" pitchFamily="18" charset="-18"/>
              </a:rPr>
              <a:t>, Wrocław 1982, </a:t>
            </a:r>
            <a:r>
              <a:rPr lang="de-DE" sz="1550" dirty="0" smtClean="0">
                <a:latin typeface="Berylium" panose="02040602060501010103" pitchFamily="18" charset="-18"/>
              </a:rPr>
              <a:t>s</a:t>
            </a:r>
            <a:r>
              <a:rPr lang="de-DE" sz="1550" dirty="0">
                <a:latin typeface="Berylium" panose="02040602060501010103" pitchFamily="18" charset="-18"/>
              </a:rPr>
              <a:t>. </a:t>
            </a:r>
            <a:r>
              <a:rPr lang="de-DE" sz="1550" dirty="0" smtClean="0">
                <a:latin typeface="Berylium" panose="02040602060501010103" pitchFamily="18" charset="-18"/>
              </a:rPr>
              <a:t>150</a:t>
            </a:r>
            <a:r>
              <a:rPr lang="de-DE" sz="1550" dirty="0">
                <a:latin typeface="Berylium" panose="02040602060501010103" pitchFamily="18" charset="-18"/>
              </a:rPr>
              <a:t>, </a:t>
            </a:r>
            <a:r>
              <a:rPr lang="de-DE" sz="1550" dirty="0" err="1">
                <a:latin typeface="Berylium" panose="02040602060501010103" pitchFamily="18" charset="-18"/>
              </a:rPr>
              <a:t>nr</a:t>
            </a:r>
            <a:r>
              <a:rPr lang="de-DE" sz="1550" dirty="0">
                <a:latin typeface="Berylium" panose="02040602060501010103" pitchFamily="18" charset="-18"/>
              </a:rPr>
              <a:t> </a:t>
            </a:r>
            <a:r>
              <a:rPr lang="de-DE" sz="1550" dirty="0" smtClean="0">
                <a:latin typeface="Berylium" panose="02040602060501010103" pitchFamily="18" charset="-18"/>
              </a:rPr>
              <a:t>532</a:t>
            </a:r>
            <a:r>
              <a:rPr lang="de-DE" sz="1550" dirty="0">
                <a:latin typeface="Berylium" panose="02040602060501010103" pitchFamily="18" charset="-18"/>
              </a:rPr>
              <a:t>, </a:t>
            </a:r>
            <a:r>
              <a:rPr lang="de-DE" sz="1550" dirty="0" err="1">
                <a:latin typeface="Berylium" panose="02040602060501010103" pitchFamily="18" charset="-18"/>
              </a:rPr>
              <a:t>tabl</a:t>
            </a:r>
            <a:r>
              <a:rPr lang="de-DE" sz="1550" dirty="0">
                <a:latin typeface="Berylium" panose="02040602060501010103" pitchFamily="18" charset="-18"/>
              </a:rPr>
              <a:t> 11. </a:t>
            </a:r>
            <a:endParaRPr lang="pl-PL" sz="1550" dirty="0" smtClean="0">
              <a:latin typeface="Berylium" panose="02040602060501010103" pitchFamily="18" charset="-18"/>
            </a:endParaRPr>
          </a:p>
          <a:p>
            <a:pPr marL="0" indent="0">
              <a:buNone/>
            </a:pPr>
            <a:r>
              <a:rPr lang="de-DE" sz="1550" dirty="0" smtClean="0">
                <a:latin typeface="Berylium" panose="02040602060501010103" pitchFamily="18" charset="-18"/>
              </a:rPr>
              <a:t>Ulrich </a:t>
            </a:r>
            <a:r>
              <a:rPr lang="de-DE" sz="1550" dirty="0" err="1">
                <a:latin typeface="Berylium" panose="02040602060501010103" pitchFamily="18" charset="-18"/>
              </a:rPr>
              <a:t>Schmilewski</a:t>
            </a:r>
            <a:r>
              <a:rPr lang="de-DE" sz="1550" dirty="0">
                <a:latin typeface="Berylium" panose="02040602060501010103" pitchFamily="18" charset="-18"/>
              </a:rPr>
              <a:t>, </a:t>
            </a:r>
            <a:r>
              <a:rPr lang="de-DE" sz="1550" i="1" dirty="0">
                <a:latin typeface="Berylium" panose="02040602060501010103" pitchFamily="18" charset="-18"/>
              </a:rPr>
              <a:t>Der schlesische Adel bis zum Ende des 13. Jahrhunderts. Herkunft, Zusammensetzung  und politisch-gesellschaftliche Rolle</a:t>
            </a:r>
            <a:r>
              <a:rPr lang="de-DE" sz="1550" dirty="0">
                <a:latin typeface="Berylium" panose="02040602060501010103" pitchFamily="18" charset="-18"/>
              </a:rPr>
              <a:t>, Würzburg 2001, s. </a:t>
            </a:r>
            <a:r>
              <a:rPr lang="de-DE" sz="1550" dirty="0" smtClean="0">
                <a:latin typeface="Berylium" panose="02040602060501010103" pitchFamily="18" charset="-18"/>
              </a:rPr>
              <a:t>85</a:t>
            </a:r>
            <a:r>
              <a:rPr lang="pl-PL" sz="1550" dirty="0" smtClean="0">
                <a:latin typeface="Berylium" panose="02040602060501010103" pitchFamily="18" charset="-18"/>
              </a:rPr>
              <a:t>.</a:t>
            </a:r>
            <a:endParaRPr lang="pl-PL" sz="1550" dirty="0">
              <a:latin typeface="Berylium" panose="02040602060501010103" pitchFamily="18" charset="-18"/>
            </a:endParaRPr>
          </a:p>
          <a:p>
            <a:pPr marL="0" indent="0">
              <a:buNone/>
            </a:pPr>
            <a:r>
              <a:rPr lang="pl-PL" sz="1550" dirty="0">
                <a:latin typeface="Berylium" panose="02040602060501010103" pitchFamily="18" charset="-18"/>
              </a:rPr>
              <a:t>Roman Stelmach, </a:t>
            </a:r>
            <a:r>
              <a:rPr lang="pl-PL" sz="1550" i="1" dirty="0">
                <a:latin typeface="Berylium" panose="02040602060501010103" pitchFamily="18" charset="-18"/>
              </a:rPr>
              <a:t>Katalog średniowiecznych dokumentów przechowywanych w Archiwum Państwowym we Wrocławiu</a:t>
            </a:r>
            <a:r>
              <a:rPr lang="pl-PL" sz="1550" dirty="0">
                <a:latin typeface="Berylium" panose="02040602060501010103" pitchFamily="18" charset="-18"/>
              </a:rPr>
              <a:t>, Racibórz 2014, s. 77, nr 1092.</a:t>
            </a:r>
          </a:p>
          <a:p>
            <a:pPr marL="0" indent="0">
              <a:buNone/>
            </a:pPr>
            <a:r>
              <a:rPr lang="pl-PL" sz="1550" dirty="0">
                <a:latin typeface="Berylium" panose="02040602060501010103" pitchFamily="18" charset="-18"/>
              </a:rPr>
              <a:t>Alfred Znamierowski, </a:t>
            </a:r>
            <a:r>
              <a:rPr lang="pl-PL" sz="1550" i="1" dirty="0">
                <a:latin typeface="Berylium" panose="02040602060501010103" pitchFamily="18" charset="-18"/>
              </a:rPr>
              <a:t>Heraldyka </a:t>
            </a:r>
            <a:r>
              <a:rPr lang="pl-PL" sz="1550" i="1" dirty="0" smtClean="0">
                <a:latin typeface="Berylium" panose="02040602060501010103" pitchFamily="18" charset="-18"/>
              </a:rPr>
              <a:t/>
            </a:r>
            <a:br>
              <a:rPr lang="pl-PL" sz="1550" i="1" dirty="0" smtClean="0">
                <a:latin typeface="Berylium" panose="02040602060501010103" pitchFamily="18" charset="-18"/>
              </a:rPr>
            </a:br>
            <a:r>
              <a:rPr lang="pl-PL" sz="1550" i="1" dirty="0" smtClean="0">
                <a:latin typeface="Berylium" panose="02040602060501010103" pitchFamily="18" charset="-18"/>
              </a:rPr>
              <a:t>i </a:t>
            </a:r>
            <a:r>
              <a:rPr lang="pl-PL" sz="1550" i="1" dirty="0" err="1">
                <a:latin typeface="Berylium" panose="02040602060501010103" pitchFamily="18" charset="-18"/>
              </a:rPr>
              <a:t>weksylologia</a:t>
            </a:r>
            <a:r>
              <a:rPr lang="pl-PL" sz="1550" dirty="0">
                <a:latin typeface="Berylium" panose="02040602060501010103" pitchFamily="18" charset="-18"/>
              </a:rPr>
              <a:t>, Warszawa 2017, s. 220, 358.</a:t>
            </a:r>
          </a:p>
        </p:txBody>
      </p:sp>
    </p:spTree>
    <p:extLst>
      <p:ext uri="{BB962C8B-B14F-4D97-AF65-F5344CB8AC3E}">
        <p14:creationId xmlns:p14="http://schemas.microsoft.com/office/powerpoint/2010/main" val="1908671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a:latin typeface="Berylium" panose="02040602060501010103" pitchFamily="18" charset="-18"/>
              </a:rPr>
              <a:t>Jan z </a:t>
            </a:r>
            <a:r>
              <a:rPr lang="pl-PL" dirty="0" err="1">
                <a:latin typeface="Berylium" panose="02040602060501010103" pitchFamily="18" charset="-18"/>
              </a:rPr>
              <a:t>Wüstehube</a:t>
            </a:r>
            <a:r>
              <a:rPr lang="pl-PL" dirty="0">
                <a:latin typeface="Berylium" panose="02040602060501010103" pitchFamily="18" charset="-18"/>
              </a:rPr>
              <a:t>, 1325 r.,</a:t>
            </a:r>
            <a:br>
              <a:rPr lang="pl-PL" dirty="0">
                <a:latin typeface="Berylium" panose="02040602060501010103" pitchFamily="18" charset="-18"/>
              </a:rPr>
            </a:br>
            <a:r>
              <a:rPr lang="pl-PL" dirty="0">
                <a:latin typeface="Berylium" panose="02040602060501010103" pitchFamily="18" charset="-18"/>
              </a:rPr>
              <a:t>rep. 88, sygn. 81 (100a)</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024582" y="5949538"/>
            <a:ext cx="6167418" cy="923399"/>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5" name="Symbol zastępczy zawartości 4">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74614"/>
            <a:ext cx="5997486" cy="3998323"/>
          </a:xfrm>
        </p:spPr>
      </p:pic>
      <p:pic>
        <p:nvPicPr>
          <p:cNvPr id="9" name="Symbol zastępczy zawartości 8">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024581" y="0"/>
            <a:ext cx="6167420" cy="5949538"/>
          </a:xfrm>
        </p:spPr>
      </p:pic>
    </p:spTree>
    <p:extLst>
      <p:ext uri="{BB962C8B-B14F-4D97-AF65-F5344CB8AC3E}">
        <p14:creationId xmlns:p14="http://schemas.microsoft.com/office/powerpoint/2010/main" val="10574863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rmAutofit/>
          </a:bodyPr>
          <a:lstStyle/>
          <a:p>
            <a:pPr algn="ctr"/>
            <a:r>
              <a:rPr lang="pl-PL" dirty="0">
                <a:latin typeface="Berylium" panose="02040602060501010103" pitchFamily="18" charset="-18"/>
              </a:rPr>
              <a:t>Jan z </a:t>
            </a:r>
            <a:r>
              <a:rPr lang="pl-PL" dirty="0" err="1">
                <a:latin typeface="Berylium" panose="02040602060501010103" pitchFamily="18" charset="-18"/>
              </a:rPr>
              <a:t>Wüstehube</a:t>
            </a:r>
            <a:r>
              <a:rPr lang="pl-PL" dirty="0">
                <a:latin typeface="Berylium" panose="02040602060501010103" pitchFamily="18" charset="-18"/>
              </a:rPr>
              <a:t>, 1325 r</a:t>
            </a:r>
            <a:r>
              <a:rPr lang="pl-PL" dirty="0" smtClean="0">
                <a:latin typeface="Berylium" panose="02040602060501010103" pitchFamily="18" charset="-18"/>
              </a:rPr>
              <a:t>., rep</a:t>
            </a:r>
            <a:r>
              <a:rPr lang="pl-PL" dirty="0">
                <a:latin typeface="Berylium" panose="02040602060501010103" pitchFamily="18" charset="-18"/>
              </a:rPr>
              <a:t>. 88, sygn. 81 (100a)</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Jana </a:t>
            </a:r>
            <a:r>
              <a:rPr lang="pl-PL" sz="1800" b="1" dirty="0" smtClean="0">
                <a:latin typeface="Berylium" panose="02040602060501010103" pitchFamily="18" charset="-18"/>
              </a:rPr>
              <a:t>z </a:t>
            </a:r>
            <a:r>
              <a:rPr lang="pl-PL" sz="1800" b="1" dirty="0" err="1" smtClean="0">
                <a:latin typeface="Berylium" panose="02040602060501010103" pitchFamily="18" charset="-18"/>
              </a:rPr>
              <a:t>Wüstehube</a:t>
            </a:r>
            <a:r>
              <a:rPr lang="pl-PL" sz="1800" dirty="0" smtClean="0">
                <a:latin typeface="Berylium" panose="02040602060501010103" pitchFamily="18" charset="-18"/>
              </a:rPr>
              <a:t> </a:t>
            </a:r>
            <a:r>
              <a:rPr lang="pl-PL" sz="1800" dirty="0">
                <a:latin typeface="Berylium" panose="02040602060501010103" pitchFamily="18" charset="-18"/>
              </a:rPr>
              <a:t>zachowana przy dokumencie z 7 XII 1325 wystawionym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Świebodzicach w związku z nadaniem przez Jana wsi na rzecz klasztoru </a:t>
            </a:r>
            <a:r>
              <a:rPr lang="pl-PL" sz="1800" dirty="0" smtClean="0">
                <a:latin typeface="Berylium" panose="02040602060501010103" pitchFamily="18" charset="-18"/>
              </a:rPr>
              <a:t>cystersów w Kamieńcu Ząbkowickim.</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Tarczowa pieczęć herbowa.</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Na tarczy herbowej trzy lilie złączone łodygami w rozstrój, a między nimi trzy róże. </a:t>
            </a:r>
          </a:p>
          <a:p>
            <a:pPr marL="0" indent="0" algn="just">
              <a:buNone/>
            </a:pPr>
            <a:r>
              <a:rPr lang="pl-PL" sz="1800" dirty="0">
                <a:latin typeface="Berylium" panose="02040602060501010103" pitchFamily="18" charset="-18"/>
              </a:rPr>
              <a:t>Napis majuskułą gotycką: + S . IOHANNIS W(u)STHUBONIS *”:</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2, Wrocław 2018, </a:t>
            </a:r>
            <a:r>
              <a:rPr lang="pl-PL" sz="1800" dirty="0" smtClean="0">
                <a:latin typeface="Berylium" panose="02040602060501010103" pitchFamily="18" charset="-18"/>
              </a:rPr>
              <a:t> </a:t>
            </a:r>
            <a:br>
              <a:rPr lang="pl-PL" sz="1800" dirty="0" smtClean="0">
                <a:latin typeface="Berylium" panose="02040602060501010103" pitchFamily="18" charset="-18"/>
              </a:rPr>
            </a:br>
            <a:r>
              <a:rPr lang="pl-PL" sz="1800" dirty="0" smtClean="0">
                <a:latin typeface="Berylium" panose="02040602060501010103" pitchFamily="18" charset="-18"/>
              </a:rPr>
              <a:t>s</a:t>
            </a:r>
            <a:r>
              <a:rPr lang="pl-PL" sz="1800" dirty="0">
                <a:latin typeface="Berylium" panose="02040602060501010103" pitchFamily="18" charset="-18"/>
              </a:rPr>
              <a:t>. 855-856, nr 872.</a:t>
            </a:r>
          </a:p>
          <a:p>
            <a:pPr marL="0" indent="0" algn="just">
              <a:buNone/>
            </a:pPr>
            <a:r>
              <a:rPr lang="pl-PL" sz="1800" b="1" dirty="0">
                <a:latin typeface="Berylium" panose="02040602060501010103" pitchFamily="18" charset="-18"/>
              </a:rPr>
              <a:t>Godło z dominującym motywem roślinnym, astronomicznym, abstrakcyjnym i in.</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 </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Lilia – symbol czystości związany z Maryją, atrybut wielu świętych. Lilie złożone w roztrój symbolizują doskonałość na wzór Trójcy Świętej. Dopełniające kompozycję trzy róże charakteryzują się podobną symboliką wyrażającą także nieskazitelność, piękno oraz radość.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heraldyce ukazywane zazwyczaj z pięcioma płatkami, tu jednak z </a:t>
            </a:r>
            <a:r>
              <a:rPr lang="pl-PL" sz="1800" dirty="0" smtClean="0">
                <a:latin typeface="Berylium" panose="02040602060501010103" pitchFamily="18" charset="-18"/>
              </a:rPr>
              <a:t>sześcioma.</a:t>
            </a: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czerwony, ciemny. Pieczęć chroniona miską z wosku naturalnego, podwieszona na czerwono-biało-zielonym sznurze</a:t>
            </a:r>
            <a:r>
              <a:rPr lang="pl-PL" sz="1600" dirty="0" smtClean="0">
                <a:latin typeface="Berylium" panose="02040602060501010103" pitchFamily="18" charset="-18"/>
              </a:rPr>
              <a:t>.</a:t>
            </a:r>
          </a:p>
          <a:p>
            <a:pPr marL="0" indent="0">
              <a:buNone/>
            </a:pPr>
            <a:r>
              <a:rPr lang="pl-PL" sz="1600" dirty="0" smtClean="0">
                <a:latin typeface="Berylium" panose="02040602060501010103" pitchFamily="18" charset="-18"/>
              </a:rPr>
              <a:t> </a:t>
            </a:r>
          </a:p>
          <a:p>
            <a:pPr marL="0" indent="0">
              <a:buNone/>
            </a:pPr>
            <a:r>
              <a:rPr lang="pl-PL" sz="1600" b="1" dirty="0" smtClean="0">
                <a:latin typeface="Berylium" panose="02040602060501010103" pitchFamily="18" charset="-18"/>
              </a:rPr>
              <a:t>Wymiary</a:t>
            </a:r>
            <a:r>
              <a:rPr lang="pl-PL" sz="1600" b="1" dirty="0">
                <a:latin typeface="Berylium" panose="02040602060501010103" pitchFamily="18" charset="-18"/>
              </a:rPr>
              <a:t>:</a:t>
            </a:r>
            <a:endParaRPr lang="pl-PL" sz="1600" dirty="0">
              <a:latin typeface="Berylium" panose="02040602060501010103" pitchFamily="18" charset="-18"/>
            </a:endParaRPr>
          </a:p>
          <a:p>
            <a:pPr marL="0" indent="0">
              <a:buNone/>
            </a:pPr>
            <a:r>
              <a:rPr lang="pl-PL" sz="1600" dirty="0">
                <a:latin typeface="Berylium" panose="02040602060501010103" pitchFamily="18" charset="-18"/>
              </a:rPr>
              <a:t>41 mm x 35 mm</a:t>
            </a:r>
          </a:p>
          <a:p>
            <a:pPr marL="0" indent="0">
              <a:buNone/>
            </a:pPr>
            <a:r>
              <a:rPr lang="pl-PL" sz="1600" dirty="0">
                <a:latin typeface="Berylium" panose="02040602060501010103" pitchFamily="18" charset="-18"/>
              </a:rPr>
              <a:t> </a:t>
            </a:r>
          </a:p>
          <a:p>
            <a:pPr marL="0" indent="0">
              <a:buNone/>
            </a:pPr>
            <a:r>
              <a:rPr lang="pl-PL" sz="1600" b="1" dirty="0">
                <a:latin typeface="Berylium" panose="02040602060501010103" pitchFamily="18" charset="-18"/>
              </a:rPr>
              <a:t>Dalsza literatura:</a:t>
            </a:r>
            <a:endParaRPr lang="pl-PL" sz="1600" dirty="0">
              <a:latin typeface="Berylium" panose="02040602060501010103" pitchFamily="18" charset="-18"/>
            </a:endParaRPr>
          </a:p>
          <a:p>
            <a:pPr marL="0" indent="0">
              <a:buNone/>
            </a:pPr>
            <a:r>
              <a:rPr lang="pl-PL" sz="1600" dirty="0">
                <a:latin typeface="Berylium" panose="02040602060501010103" pitchFamily="18" charset="-18"/>
              </a:rPr>
              <a:t>Tomasz 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307.</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Racibórz 2014, s. 101, nr 1582.</a:t>
            </a:r>
          </a:p>
          <a:p>
            <a:pPr marL="0" indent="0">
              <a:buNone/>
            </a:pPr>
            <a:r>
              <a:rPr lang="pl-PL" sz="1600" dirty="0">
                <a:latin typeface="Berylium" panose="02040602060501010103" pitchFamily="18" charset="-18"/>
              </a:rPr>
              <a:t>Alfred Znamierowski, </a:t>
            </a:r>
            <a:r>
              <a:rPr lang="pl-PL" sz="1600" i="1" dirty="0">
                <a:latin typeface="Berylium" panose="02040602060501010103" pitchFamily="18" charset="-18"/>
              </a:rPr>
              <a:t>Heraldyka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s. 236-237, 358-359.</a:t>
            </a:r>
            <a:endParaRPr lang="pl-PL" sz="1500" dirty="0">
              <a:latin typeface="Berylium" panose="02040602060501010103" pitchFamily="18" charset="-18"/>
            </a:endParaRPr>
          </a:p>
        </p:txBody>
      </p:sp>
    </p:spTree>
    <p:extLst>
      <p:ext uri="{BB962C8B-B14F-4D97-AF65-F5344CB8AC3E}">
        <p14:creationId xmlns:p14="http://schemas.microsoft.com/office/powerpoint/2010/main" val="38804500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a:latin typeface="Berylium" panose="02040602060501010103" pitchFamily="18" charset="-18"/>
              </a:rPr>
              <a:t>Jan Buch, 1298 r., </a:t>
            </a:r>
            <a:br>
              <a:rPr lang="pl-PL" dirty="0">
                <a:latin typeface="Berylium" panose="02040602060501010103" pitchFamily="18" charset="-18"/>
              </a:rPr>
            </a:br>
            <a:r>
              <a:rPr lang="pl-PL" dirty="0">
                <a:latin typeface="Berylium" panose="02040602060501010103" pitchFamily="18" charset="-18"/>
              </a:rPr>
              <a:t>rep. 91, sygn. 118 (129)</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936952" y="5866411"/>
            <a:ext cx="5255047" cy="1006527"/>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sz="1700" b="0" dirty="0" smtClean="0">
                <a:latin typeface="Berylium" panose="02040602060501010103" pitchFamily="18" charset="-18"/>
              </a:rPr>
              <a:t>Ujęcie w skali szarości o wzmocnionej fakturze wygenerowane za pomocą narzędzia “</a:t>
            </a:r>
            <a:r>
              <a:rPr lang="pl-PL" sz="1700" b="0" dirty="0" err="1" smtClean="0">
                <a:latin typeface="Berylium" panose="02040602060501010103" pitchFamily="18" charset="-18"/>
              </a:rPr>
              <a:t>Specular</a:t>
            </a:r>
            <a:r>
              <a:rPr lang="pl-PL" sz="1700" b="0" dirty="0" smtClean="0">
                <a:latin typeface="Berylium" panose="02040602060501010103" pitchFamily="18" charset="-18"/>
              </a:rPr>
              <a:t> Enhancement” dostępnego </a:t>
            </a:r>
            <a:br>
              <a:rPr lang="pl-PL" sz="1700" b="0" dirty="0" smtClean="0">
                <a:latin typeface="Berylium" panose="02040602060501010103" pitchFamily="18" charset="-18"/>
              </a:rPr>
            </a:br>
            <a:r>
              <a:rPr lang="pl-PL" sz="1700" b="0" dirty="0" smtClean="0">
                <a:latin typeface="Berylium" panose="02040602060501010103" pitchFamily="18" charset="-18"/>
              </a:rPr>
              <a:t>w </a:t>
            </a:r>
            <a:r>
              <a:rPr lang="pl-PL" sz="1700" b="0" dirty="0" err="1" smtClean="0">
                <a:latin typeface="Berylium" panose="02040602060501010103" pitchFamily="18" charset="-18"/>
              </a:rPr>
              <a:t>RTIViewer</a:t>
            </a:r>
            <a:r>
              <a:rPr lang="pl-PL" sz="1700" b="0" dirty="0" smtClean="0">
                <a:latin typeface="Berylium" panose="02040602060501010103" pitchFamily="18" charset="-18"/>
              </a:rPr>
              <a:t>. Kliknij w fotografię, by przejść do strumienia </a:t>
            </a:r>
            <a:br>
              <a:rPr lang="pl-PL" sz="1700" b="0" dirty="0" smtClean="0">
                <a:latin typeface="Berylium" panose="02040602060501010103" pitchFamily="18" charset="-18"/>
              </a:rPr>
            </a:br>
            <a:r>
              <a:rPr lang="pl-PL" sz="1700" b="0" dirty="0" smtClean="0">
                <a:latin typeface="Berylium" panose="02040602060501010103" pitchFamily="18" charset="-18"/>
              </a:rPr>
              <a:t>i obejrzeć pozostałe ujęcia pieczęci.</a:t>
            </a:r>
            <a:endParaRPr lang="pl-PL" sz="1700" b="0" dirty="0">
              <a:latin typeface="Berylium" panose="02040602060501010103" pitchFamily="18" charset="-18"/>
            </a:endParaRPr>
          </a:p>
        </p:txBody>
      </p:sp>
      <p:pic>
        <p:nvPicPr>
          <p:cNvPr id="5" name="Symbol zastępczy zawartości 4">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74614"/>
            <a:ext cx="5997486" cy="3998323"/>
          </a:xfrm>
        </p:spPr>
      </p:pic>
      <p:pic>
        <p:nvPicPr>
          <p:cNvPr id="11" name="Symbol zastępczy zawartości 10">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936952" y="1"/>
            <a:ext cx="5255047" cy="5866410"/>
          </a:xfrm>
        </p:spPr>
      </p:pic>
    </p:spTree>
    <p:extLst>
      <p:ext uri="{BB962C8B-B14F-4D97-AF65-F5344CB8AC3E}">
        <p14:creationId xmlns:p14="http://schemas.microsoft.com/office/powerpoint/2010/main" val="31599289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rmAutofit/>
          </a:bodyPr>
          <a:lstStyle/>
          <a:p>
            <a:pPr algn="ctr"/>
            <a:r>
              <a:rPr lang="pl-PL" dirty="0">
                <a:latin typeface="Berylium" panose="02040602060501010103" pitchFamily="18" charset="-18"/>
              </a:rPr>
              <a:t>Jan Buch, 1298 r., </a:t>
            </a:r>
            <a:r>
              <a:rPr lang="pl-PL" dirty="0" smtClean="0">
                <a:latin typeface="Berylium" panose="02040602060501010103" pitchFamily="18" charset="-18"/>
              </a:rPr>
              <a:t>rep</a:t>
            </a:r>
            <a:r>
              <a:rPr lang="pl-PL" dirty="0">
                <a:latin typeface="Berylium" panose="02040602060501010103" pitchFamily="18" charset="-18"/>
              </a:rPr>
              <a:t>. 91, sygn. 118 (129)</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Jana Bucha</a:t>
            </a:r>
            <a:r>
              <a:rPr lang="pl-PL" sz="1800" dirty="0">
                <a:latin typeface="Berylium" panose="02040602060501010103" pitchFamily="18" charset="-18"/>
              </a:rPr>
              <a:t> jako świadka porozumienia dotyczącego sprzedaży ziemi, zachowana przy dokumencie z 13 XI 1298 r.</a:t>
            </a: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Tarczowa pieczęć herbowa z godłem. </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W polu pieczęci trzy opierzone strzały grotami od</a:t>
            </a:r>
            <a:r>
              <a:rPr lang="pl-PL" sz="1800" b="1" dirty="0">
                <a:latin typeface="Berylium" panose="02040602060501010103" pitchFamily="18" charset="-18"/>
              </a:rPr>
              <a:t> </a:t>
            </a:r>
            <a:r>
              <a:rPr lang="pl-PL" sz="1800" dirty="0">
                <a:latin typeface="Berylium" panose="02040602060501010103" pitchFamily="18" charset="-18"/>
              </a:rPr>
              <a:t>siebie w roztrój. </a:t>
            </a:r>
          </a:p>
          <a:p>
            <a:pPr marL="0" indent="0" algn="just">
              <a:buNone/>
            </a:pPr>
            <a:r>
              <a:rPr lang="pl-PL" sz="1800" dirty="0">
                <a:latin typeface="Berylium" panose="02040602060501010103" pitchFamily="18" charset="-18"/>
              </a:rPr>
              <a:t>Napis majuskułą gotycką: + S. IOANNIS . BVCH . DE LI”:</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1, Wrocław 2018, </a:t>
            </a:r>
            <a:br>
              <a:rPr lang="pl-PL" sz="1800" dirty="0">
                <a:latin typeface="Berylium" panose="02040602060501010103" pitchFamily="18" charset="-18"/>
              </a:rPr>
            </a:br>
            <a:r>
              <a:rPr lang="pl-PL" sz="1800" dirty="0">
                <a:latin typeface="Berylium" panose="02040602060501010103" pitchFamily="18" charset="-18"/>
              </a:rPr>
              <a:t>s. 189-190, nr 106.</a:t>
            </a:r>
          </a:p>
          <a:p>
            <a:pPr marL="0" indent="0" algn="just">
              <a:buNone/>
            </a:pPr>
            <a:r>
              <a:rPr lang="pl-PL" sz="1800" b="1" dirty="0">
                <a:latin typeface="Berylium" panose="02040602060501010103" pitchFamily="18" charset="-18"/>
              </a:rPr>
              <a:t>Godło z dominującym motywem uzbrojenia.</a:t>
            </a:r>
            <a:endParaRPr lang="pl-PL" sz="1800" dirty="0">
              <a:latin typeface="Berylium" panose="02040602060501010103" pitchFamily="18" charset="-18"/>
            </a:endParaRPr>
          </a:p>
          <a:p>
            <a:pPr marL="0" indent="0" algn="just">
              <a:buNone/>
            </a:pP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Strzała symbolizuje moc boską i władzę królewską. Ich ułożenie w rosochę (roztrój) jest nawiązaniem do Trójcy Świętej, trzech cnót chrześcijańskich i trzech powinności rycerskich: służby Bogu, seniorowi i pani swego </a:t>
            </a:r>
            <a:r>
              <a:rPr lang="pl-PL" sz="1800" dirty="0" smtClean="0">
                <a:latin typeface="Berylium" panose="02040602060501010103" pitchFamily="18" charset="-18"/>
              </a:rPr>
              <a:t>serca.</a:t>
            </a: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500" b="1" dirty="0">
                <a:latin typeface="Berylium" panose="02040602060501010103" pitchFamily="18" charset="-18"/>
              </a:rPr>
              <a:t>Materiał:</a:t>
            </a:r>
            <a:endParaRPr lang="pl-PL" sz="1500" dirty="0">
              <a:latin typeface="Berylium" panose="02040602060501010103" pitchFamily="18" charset="-18"/>
            </a:endParaRPr>
          </a:p>
          <a:p>
            <a:pPr marL="0" indent="0">
              <a:buNone/>
            </a:pPr>
            <a:r>
              <a:rPr lang="pl-PL" sz="1500" dirty="0">
                <a:latin typeface="Berylium" panose="02040602060501010103" pitchFamily="18" charset="-18"/>
              </a:rPr>
              <a:t>Wosk naturalny barwiony na czerwono, miska </a:t>
            </a:r>
            <a:r>
              <a:rPr lang="pl-PL" sz="1500" dirty="0" err="1">
                <a:latin typeface="Berylium" panose="02040602060501010103" pitchFamily="18" charset="-18"/>
              </a:rPr>
              <a:t>pieczętna</a:t>
            </a:r>
            <a:r>
              <a:rPr lang="pl-PL" sz="1500" dirty="0">
                <a:latin typeface="Berylium" panose="02040602060501010103" pitchFamily="18" charset="-18"/>
              </a:rPr>
              <a:t> z wosku naturalnego. Pieczęć podwieszona na czerwonym sznurze</a:t>
            </a:r>
            <a:r>
              <a:rPr lang="pl-PL" sz="1500" dirty="0" smtClean="0">
                <a:latin typeface="Berylium" panose="02040602060501010103" pitchFamily="18" charset="-18"/>
              </a:rPr>
              <a:t>.</a:t>
            </a:r>
            <a:r>
              <a:rPr lang="pl-PL" sz="1500" dirty="0">
                <a:latin typeface="Berylium" panose="02040602060501010103" pitchFamily="18" charset="-18"/>
              </a:rPr>
              <a:t> </a:t>
            </a:r>
            <a:endParaRPr lang="pl-PL" sz="1500" dirty="0" smtClean="0">
              <a:latin typeface="Berylium" panose="02040602060501010103" pitchFamily="18" charset="-18"/>
            </a:endParaRPr>
          </a:p>
          <a:p>
            <a:pPr marL="0" indent="0">
              <a:buNone/>
            </a:pPr>
            <a:endParaRPr lang="pl-PL" sz="1500" b="1" dirty="0" smtClean="0">
              <a:latin typeface="Berylium" panose="02040602060501010103" pitchFamily="18" charset="-18"/>
            </a:endParaRPr>
          </a:p>
          <a:p>
            <a:pPr marL="0" indent="0">
              <a:buNone/>
            </a:pPr>
            <a:r>
              <a:rPr lang="pl-PL" sz="1500" b="1" dirty="0" smtClean="0">
                <a:latin typeface="Berylium" panose="02040602060501010103" pitchFamily="18" charset="-18"/>
              </a:rPr>
              <a:t>Wymiary</a:t>
            </a:r>
            <a:r>
              <a:rPr lang="pl-PL" sz="1500" b="1" dirty="0">
                <a:latin typeface="Berylium" panose="02040602060501010103" pitchFamily="18" charset="-18"/>
              </a:rPr>
              <a:t>:</a:t>
            </a:r>
            <a:endParaRPr lang="pl-PL" sz="1500" dirty="0">
              <a:latin typeface="Berylium" panose="02040602060501010103" pitchFamily="18" charset="-18"/>
            </a:endParaRPr>
          </a:p>
          <a:p>
            <a:pPr marL="0" indent="0">
              <a:buNone/>
            </a:pPr>
            <a:r>
              <a:rPr lang="pl-PL" sz="1500" dirty="0">
                <a:latin typeface="Berylium" panose="02040602060501010103" pitchFamily="18" charset="-18"/>
              </a:rPr>
              <a:t>35 mm x 30 </a:t>
            </a:r>
            <a:r>
              <a:rPr lang="pl-PL" sz="1500" dirty="0" smtClean="0">
                <a:latin typeface="Berylium" panose="02040602060501010103" pitchFamily="18" charset="-18"/>
              </a:rPr>
              <a:t>mm</a:t>
            </a:r>
          </a:p>
          <a:p>
            <a:pPr marL="0" indent="0">
              <a:buNone/>
            </a:pPr>
            <a:r>
              <a:rPr lang="pl-PL" sz="1500" dirty="0" smtClean="0">
                <a:latin typeface="Berylium" panose="02040602060501010103" pitchFamily="18" charset="-18"/>
              </a:rPr>
              <a:t> </a:t>
            </a:r>
          </a:p>
          <a:p>
            <a:pPr marL="0" indent="0">
              <a:buNone/>
            </a:pPr>
            <a:r>
              <a:rPr lang="pl-PL" sz="1500" b="1" dirty="0" smtClean="0">
                <a:latin typeface="Berylium" panose="02040602060501010103" pitchFamily="18" charset="-18"/>
              </a:rPr>
              <a:t>Dalsza </a:t>
            </a:r>
            <a:r>
              <a:rPr lang="pl-PL" sz="1500" b="1" dirty="0">
                <a:latin typeface="Berylium" panose="02040602060501010103" pitchFamily="18" charset="-18"/>
              </a:rPr>
              <a:t>literatura:</a:t>
            </a:r>
            <a:endParaRPr lang="pl-PL" sz="1500" dirty="0">
              <a:latin typeface="Berylium" panose="02040602060501010103" pitchFamily="18" charset="-18"/>
            </a:endParaRPr>
          </a:p>
          <a:p>
            <a:pPr marL="0" indent="0">
              <a:buNone/>
            </a:pPr>
            <a:r>
              <a:rPr lang="pl-PL" sz="1500" dirty="0">
                <a:latin typeface="Berylium" panose="02040602060501010103" pitchFamily="18" charset="-18"/>
              </a:rPr>
              <a:t>Marek </a:t>
            </a:r>
            <a:r>
              <a:rPr lang="pl-PL" sz="1500" dirty="0" err="1">
                <a:latin typeface="Berylium" panose="02040602060501010103" pitchFamily="18" charset="-18"/>
              </a:rPr>
              <a:t>Cetwiński</a:t>
            </a:r>
            <a:r>
              <a:rPr lang="pl-PL" sz="1500" dirty="0">
                <a:latin typeface="Berylium" panose="02040602060501010103" pitchFamily="18" charset="-18"/>
              </a:rPr>
              <a:t>, </a:t>
            </a:r>
            <a:r>
              <a:rPr lang="pl-PL" sz="1500" i="1" dirty="0">
                <a:latin typeface="Berylium" panose="02040602060501010103" pitchFamily="18" charset="-18"/>
              </a:rPr>
              <a:t>Rycerstwo śląskie do końca XIII w.: biogramy i rodowody</a:t>
            </a:r>
            <a:r>
              <a:rPr lang="pl-PL" sz="1500" dirty="0">
                <a:latin typeface="Berylium" panose="02040602060501010103" pitchFamily="18" charset="-18"/>
              </a:rPr>
              <a:t>, Wrocław 1982, s</a:t>
            </a:r>
            <a:r>
              <a:rPr lang="pl-PL" sz="1500" dirty="0" smtClean="0">
                <a:latin typeface="Berylium" panose="02040602060501010103" pitchFamily="18" charset="-18"/>
              </a:rPr>
              <a:t>. </a:t>
            </a:r>
            <a:r>
              <a:rPr lang="pl-PL" sz="1500" dirty="0">
                <a:latin typeface="Berylium" panose="02040602060501010103" pitchFamily="18" charset="-18"/>
              </a:rPr>
              <a:t>130, </a:t>
            </a:r>
            <a:r>
              <a:rPr lang="pl-PL" sz="1500" dirty="0" smtClean="0">
                <a:latin typeface="Berylium" panose="02040602060501010103" pitchFamily="18" charset="-18"/>
              </a:rPr>
              <a:t>nr </a:t>
            </a:r>
            <a:r>
              <a:rPr lang="pl-PL" sz="1500" dirty="0">
                <a:latin typeface="Berylium" panose="02040602060501010103" pitchFamily="18" charset="-18"/>
              </a:rPr>
              <a:t>378.</a:t>
            </a:r>
          </a:p>
          <a:p>
            <a:pPr marL="0" indent="0">
              <a:buNone/>
            </a:pPr>
            <a:r>
              <a:rPr lang="pl-PL" sz="1500" dirty="0">
                <a:latin typeface="Berylium" panose="02040602060501010103" pitchFamily="18" charset="-18"/>
              </a:rPr>
              <a:t>Tomasz Jurek, </a:t>
            </a:r>
            <a:r>
              <a:rPr lang="pl-PL" sz="1500" i="1" dirty="0">
                <a:latin typeface="Berylium" panose="02040602060501010103" pitchFamily="18" charset="-18"/>
              </a:rPr>
              <a:t>Obce rycerstwo na Śląsku do połowy XIV wieku</a:t>
            </a:r>
            <a:r>
              <a:rPr lang="pl-PL" sz="1500" dirty="0">
                <a:latin typeface="Berylium" panose="02040602060501010103" pitchFamily="18" charset="-18"/>
              </a:rPr>
              <a:t>, Poznań 1996, s. 209-210.</a:t>
            </a:r>
          </a:p>
          <a:p>
            <a:pPr marL="0" indent="0">
              <a:buNone/>
            </a:pPr>
            <a:r>
              <a:rPr lang="pl-PL" sz="1500" dirty="0">
                <a:latin typeface="Berylium" panose="02040602060501010103" pitchFamily="18" charset="-18"/>
              </a:rPr>
              <a:t>Roman Stelmach, </a:t>
            </a:r>
            <a:r>
              <a:rPr lang="pl-PL" sz="1500" i="1" dirty="0">
                <a:latin typeface="Berylium" panose="02040602060501010103" pitchFamily="18" charset="-18"/>
              </a:rPr>
              <a:t>Katalog średniowiecznych dokumentów przechowywanych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w </a:t>
            </a:r>
            <a:r>
              <a:rPr lang="pl-PL" sz="1500" i="1" dirty="0">
                <a:latin typeface="Berylium" panose="02040602060501010103" pitchFamily="18" charset="-18"/>
              </a:rPr>
              <a:t>Archiwum Państwowym we Wrocławiu</a:t>
            </a:r>
            <a:r>
              <a:rPr lang="pl-PL" sz="1500" dirty="0">
                <a:latin typeface="Berylium" panose="02040602060501010103" pitchFamily="18" charset="-18"/>
              </a:rPr>
              <a:t>, Racibórz 2014, s. 66, nr 842.</a:t>
            </a:r>
          </a:p>
          <a:p>
            <a:pPr marL="0" indent="0">
              <a:buNone/>
            </a:pPr>
            <a:r>
              <a:rPr lang="pl-PL" sz="1500" dirty="0">
                <a:latin typeface="Berylium" panose="02040602060501010103" pitchFamily="18" charset="-18"/>
              </a:rPr>
              <a:t>Alfred Znamierowski, </a:t>
            </a:r>
            <a:r>
              <a:rPr lang="pl-PL" sz="1500" i="1" dirty="0">
                <a:latin typeface="Berylium" panose="02040602060501010103" pitchFamily="18" charset="-18"/>
              </a:rPr>
              <a:t>Heraldyka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i </a:t>
            </a:r>
            <a:r>
              <a:rPr lang="pl-PL" sz="1500" i="1" dirty="0" err="1" smtClean="0">
                <a:latin typeface="Berylium" panose="02040602060501010103" pitchFamily="18" charset="-18"/>
              </a:rPr>
              <a:t>weksylologia</a:t>
            </a:r>
            <a:r>
              <a:rPr lang="pl-PL" sz="1500" dirty="0">
                <a:latin typeface="Berylium" panose="02040602060501010103" pitchFamily="18" charset="-18"/>
              </a:rPr>
              <a:t>, Warszawa 2017, s. 354, </a:t>
            </a:r>
            <a:r>
              <a:rPr lang="pl-PL" sz="1500" dirty="0" smtClean="0">
                <a:latin typeface="Berylium" panose="02040602060501010103" pitchFamily="18" charset="-18"/>
              </a:rPr>
              <a:t/>
            </a:r>
            <a:br>
              <a:rPr lang="pl-PL" sz="1500" dirty="0" smtClean="0">
                <a:latin typeface="Berylium" panose="02040602060501010103" pitchFamily="18" charset="-18"/>
              </a:rPr>
            </a:br>
            <a:r>
              <a:rPr lang="pl-PL" sz="1500" dirty="0" smtClean="0">
                <a:latin typeface="Berylium" panose="02040602060501010103" pitchFamily="18" charset="-18"/>
              </a:rPr>
              <a:t>386-387.</a:t>
            </a:r>
            <a:endParaRPr lang="pl-PL" sz="1500" dirty="0">
              <a:latin typeface="Berylium" panose="02040602060501010103" pitchFamily="18" charset="-18"/>
            </a:endParaRPr>
          </a:p>
        </p:txBody>
      </p:sp>
    </p:spTree>
    <p:extLst>
      <p:ext uri="{BB962C8B-B14F-4D97-AF65-F5344CB8AC3E}">
        <p14:creationId xmlns:p14="http://schemas.microsoft.com/office/powerpoint/2010/main" val="8628639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a:latin typeface="Berylium" panose="02040602060501010103" pitchFamily="18" charset="-18"/>
              </a:rPr>
              <a:t>Ludwik </a:t>
            </a:r>
            <a:r>
              <a:rPr lang="pl-PL" dirty="0" err="1">
                <a:latin typeface="Berylium" panose="02040602060501010103" pitchFamily="18" charset="-18"/>
              </a:rPr>
              <a:t>Streit</a:t>
            </a:r>
            <a:r>
              <a:rPr lang="pl-PL" dirty="0">
                <a:latin typeface="Berylium" panose="02040602060501010103" pitchFamily="18" charset="-18"/>
              </a:rPr>
              <a:t>, 1294 r.,</a:t>
            </a:r>
            <a:br>
              <a:rPr lang="pl-PL" dirty="0">
                <a:latin typeface="Berylium" panose="02040602060501010103" pitchFamily="18" charset="-18"/>
              </a:rPr>
            </a:br>
            <a:r>
              <a:rPr lang="pl-PL" dirty="0">
                <a:latin typeface="Berylium" panose="02040602060501010103" pitchFamily="18" charset="-18"/>
              </a:rPr>
              <a:t>rep. 88, sygn. 74 (95)</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589786" y="5949538"/>
            <a:ext cx="5602214" cy="923399"/>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74614"/>
            <a:ext cx="5997486" cy="3998323"/>
          </a:xfrm>
        </p:spPr>
      </p:pic>
      <p:pic>
        <p:nvPicPr>
          <p:cNvPr id="8" name="Symbol zastępczy zawartości 7">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589785" y="0"/>
            <a:ext cx="5602215" cy="5949537"/>
          </a:xfrm>
        </p:spPr>
      </p:pic>
    </p:spTree>
    <p:extLst>
      <p:ext uri="{BB962C8B-B14F-4D97-AF65-F5344CB8AC3E}">
        <p14:creationId xmlns:p14="http://schemas.microsoft.com/office/powerpoint/2010/main" val="1901821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rmAutofit/>
          </a:bodyPr>
          <a:lstStyle/>
          <a:p>
            <a:pPr algn="ctr"/>
            <a:r>
              <a:rPr lang="pl-PL" dirty="0">
                <a:latin typeface="Berylium" panose="02040602060501010103" pitchFamily="18" charset="-18"/>
              </a:rPr>
              <a:t>Ludwik </a:t>
            </a:r>
            <a:r>
              <a:rPr lang="pl-PL" dirty="0" err="1">
                <a:latin typeface="Berylium" panose="02040602060501010103" pitchFamily="18" charset="-18"/>
              </a:rPr>
              <a:t>Streit</a:t>
            </a:r>
            <a:r>
              <a:rPr lang="pl-PL" dirty="0">
                <a:latin typeface="Berylium" panose="02040602060501010103" pitchFamily="18" charset="-18"/>
              </a:rPr>
              <a:t>, 1294 r</a:t>
            </a:r>
            <a:r>
              <a:rPr lang="pl-PL" dirty="0" smtClean="0">
                <a:latin typeface="Berylium" panose="02040602060501010103" pitchFamily="18" charset="-18"/>
              </a:rPr>
              <a:t>., rep</a:t>
            </a:r>
            <a:r>
              <a:rPr lang="pl-PL" dirty="0">
                <a:latin typeface="Berylium" panose="02040602060501010103" pitchFamily="18" charset="-18"/>
              </a:rPr>
              <a:t>. 88, sygn. 74 (95)</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Ludwika </a:t>
            </a:r>
            <a:r>
              <a:rPr lang="pl-PL" sz="1800" b="1" dirty="0" err="1">
                <a:latin typeface="Berylium" panose="02040602060501010103" pitchFamily="18" charset="-18"/>
              </a:rPr>
              <a:t>Str</a:t>
            </a:r>
            <a:r>
              <a:rPr lang="pl-PL" sz="1800" b="1" dirty="0">
                <a:latin typeface="Berylium" panose="02040602060501010103" pitchFamily="18" charset="-18"/>
              </a:rPr>
              <a:t>(e)</a:t>
            </a:r>
            <a:r>
              <a:rPr lang="pl-PL" sz="1800" b="1" dirty="0" err="1">
                <a:latin typeface="Berylium" panose="02040602060501010103" pitchFamily="18" charset="-18"/>
              </a:rPr>
              <a:t>it</a:t>
            </a:r>
            <a:r>
              <a:rPr lang="pl-PL" sz="1800" dirty="0" err="1">
                <a:latin typeface="Berylium" panose="02040602060501010103" pitchFamily="18" charset="-18"/>
              </a:rPr>
              <a:t>a</a:t>
            </a:r>
            <a:r>
              <a:rPr lang="pl-PL" sz="1800" dirty="0">
                <a:latin typeface="Berylium" panose="02040602060501010103" pitchFamily="18" charset="-18"/>
              </a:rPr>
              <a:t> zachowana przy dokumencie z 10 III 1324 r. wystawionym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Ząbkowicach Śląskich, w którym rada miasta potwierdza sprzedaż czynszów dokonaną przez Henryka zwanego </a:t>
            </a:r>
            <a:r>
              <a:rPr lang="pl-PL" sz="1800" dirty="0" err="1">
                <a:latin typeface="Berylium" panose="02040602060501010103" pitchFamily="18" charset="-18"/>
              </a:rPr>
              <a:t>Strit</a:t>
            </a:r>
            <a:r>
              <a:rPr lang="pl-PL" sz="1800" dirty="0">
                <a:latin typeface="Berylium" panose="02040602060501010103" pitchFamily="18" charset="-18"/>
              </a:rPr>
              <a:t>, prawdopodobnie jego zstępnego</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Tarczowa pieczęć herbowa z godłem.</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W polu pieczęci trzy krótkie miecze w pas ułożone rzędem w słup sztychami w prawo. </a:t>
            </a:r>
          </a:p>
          <a:p>
            <a:pPr marL="0" indent="0" algn="just">
              <a:buNone/>
            </a:pPr>
            <a:r>
              <a:rPr lang="pl-PL" sz="1800" dirty="0">
                <a:latin typeface="Berylium" panose="02040602060501010103" pitchFamily="18" charset="-18"/>
              </a:rPr>
              <a:t>Napis majuskułą gotycką: + SIGILLVM . LVDWICI . STRITONIS”:</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2, Wrocław 2018,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s</a:t>
            </a:r>
            <a:r>
              <a:rPr lang="pl-PL" sz="1800" dirty="0">
                <a:latin typeface="Berylium" panose="02040602060501010103" pitchFamily="18" charset="-18"/>
              </a:rPr>
              <a:t>. 787-788, nr 797.</a:t>
            </a:r>
          </a:p>
          <a:p>
            <a:pPr marL="0" indent="0" algn="just">
              <a:buNone/>
            </a:pPr>
            <a:r>
              <a:rPr lang="pl-PL" sz="1800" b="1" dirty="0">
                <a:latin typeface="Berylium" panose="02040602060501010103" pitchFamily="18" charset="-18"/>
              </a:rPr>
              <a:t>Godło z dominującym motywem uzbrojenia</a:t>
            </a:r>
            <a:r>
              <a:rPr lang="pl-PL" sz="1800" b="1"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Miecz, najważniejszy atrybut i symbol przynależności do stanu rycerskiego, jak również honoru, męstwa i </a:t>
            </a:r>
            <a:r>
              <a:rPr lang="pl-PL" sz="1800" dirty="0" smtClean="0">
                <a:latin typeface="Berylium" panose="02040602060501010103" pitchFamily="18" charset="-18"/>
              </a:rPr>
              <a:t>waleczności. </a:t>
            </a:r>
            <a:r>
              <a:rPr lang="pl-PL" sz="1800" dirty="0">
                <a:latin typeface="Berylium" panose="02040602060501010103" pitchFamily="18" charset="-18"/>
              </a:rPr>
              <a:t>Liczba trzech mieczy w herbie nawiązuje do Trójcy Świętej, symbolu boskiej doskonałości. Warto zwrócić uwagę na dość archaiczną formę rękojeści przedstawionej broni,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których </a:t>
            </a:r>
            <a:r>
              <a:rPr lang="pl-PL" sz="1800" dirty="0" smtClean="0">
                <a:latin typeface="Berylium" panose="02040602060501010103" pitchFamily="18" charset="-18"/>
              </a:rPr>
              <a:t>pierwsza </a:t>
            </a:r>
            <a:r>
              <a:rPr lang="pl-PL" sz="1800" dirty="0">
                <a:latin typeface="Berylium" panose="02040602060501010103" pitchFamily="18" charset="-18"/>
              </a:rPr>
              <a:t>posiada głowicę zbliżoną do typu D wg </a:t>
            </a:r>
            <a:r>
              <a:rPr lang="pl-PL" sz="1800" dirty="0" err="1">
                <a:latin typeface="Berylium" panose="02040602060501010103" pitchFamily="18" charset="-18"/>
              </a:rPr>
              <a:t>Oakeshotte’a</a:t>
            </a:r>
            <a:r>
              <a:rPr lang="pl-PL" sz="1800" dirty="0">
                <a:latin typeface="Berylium" panose="02040602060501010103" pitchFamily="18" charset="-18"/>
              </a:rPr>
              <a:t> popularną w drugiej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i </a:t>
            </a:r>
            <a:r>
              <a:rPr lang="pl-PL" sz="1800" dirty="0">
                <a:latin typeface="Berylium" panose="02040602060501010103" pitchFamily="18" charset="-18"/>
              </a:rPr>
              <a:t>trzeciej ćwierci XIII w., a w dwóch jeszcze bardziej schematycznych przedstawieniach poniżej można się dopatrywać głowic </a:t>
            </a:r>
            <a:r>
              <a:rPr lang="pl-PL" sz="1800" dirty="0" smtClean="0">
                <a:latin typeface="Berylium" panose="02040602060501010103" pitchFamily="18" charset="-18"/>
              </a:rPr>
              <a:t>starszych </a:t>
            </a:r>
            <a:r>
              <a:rPr lang="pl-PL" sz="1800" dirty="0">
                <a:latin typeface="Berylium" panose="02040602060501010103" pitchFamily="18" charset="-18"/>
              </a:rPr>
              <a:t>typów, tj. B (B</a:t>
            </a:r>
            <a:r>
              <a:rPr lang="pl-PL" sz="1800" baseline="-25000" dirty="0">
                <a:latin typeface="Berylium" panose="02040602060501010103" pitchFamily="18" charset="-18"/>
              </a:rPr>
              <a:t>1</a:t>
            </a:r>
            <a:r>
              <a:rPr lang="pl-PL" sz="1800" dirty="0">
                <a:latin typeface="Berylium" panose="02040602060501010103" pitchFamily="18" charset="-18"/>
              </a:rPr>
              <a:t>?) i A, </a:t>
            </a:r>
            <a:r>
              <a:rPr lang="pl-PL" sz="1800" dirty="0" smtClean="0">
                <a:latin typeface="Berylium" panose="02040602060501010103" pitchFamily="18" charset="-18"/>
              </a:rPr>
              <a:t>używanych już </a:t>
            </a:r>
            <a:r>
              <a:rPr lang="pl-PL" sz="1800" dirty="0">
                <a:latin typeface="Berylium" panose="02040602060501010103" pitchFamily="18" charset="-18"/>
              </a:rPr>
              <a:t>w X-XI </a:t>
            </a:r>
            <a:r>
              <a:rPr lang="pl-PL" sz="1800" dirty="0" smtClean="0">
                <a:latin typeface="Berylium" panose="02040602060501010103" pitchFamily="18" charset="-18"/>
              </a:rPr>
              <a:t>stuleciu.</a:t>
            </a: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naturalny, ciemny i matowy. Pieczęć podwieszona na pasku pergaminowym</a:t>
            </a:r>
            <a:r>
              <a:rPr lang="pl-PL" sz="1600" dirty="0" smtClean="0">
                <a:latin typeface="Berylium" panose="02040602060501010103" pitchFamily="18" charset="-18"/>
              </a:rPr>
              <a:t>.</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Wymiary:</a:t>
            </a:r>
            <a:endParaRPr lang="pl-PL" sz="1600" dirty="0">
              <a:latin typeface="Berylium" panose="02040602060501010103" pitchFamily="18" charset="-18"/>
            </a:endParaRPr>
          </a:p>
          <a:p>
            <a:pPr marL="0" indent="0">
              <a:buNone/>
            </a:pPr>
            <a:r>
              <a:rPr lang="pl-PL" sz="1600" dirty="0">
                <a:latin typeface="Berylium" panose="02040602060501010103" pitchFamily="18" charset="-18"/>
              </a:rPr>
              <a:t>40 mm x 34 </a:t>
            </a:r>
            <a:r>
              <a:rPr lang="pl-PL" sz="1600" dirty="0" smtClean="0">
                <a:latin typeface="Berylium" panose="02040602060501010103" pitchFamily="18" charset="-18"/>
              </a:rPr>
              <a:t>mm</a:t>
            </a:r>
          </a:p>
          <a:p>
            <a:pPr marL="0" indent="0">
              <a:buNone/>
            </a:pPr>
            <a:r>
              <a:rPr lang="pl-PL" sz="1600" b="1" dirty="0" smtClean="0">
                <a:latin typeface="Berylium" panose="02040602060501010103" pitchFamily="18" charset="-18"/>
              </a:rPr>
              <a:t> </a:t>
            </a:r>
            <a:endParaRPr lang="pl-PL" sz="1600" dirty="0" smtClean="0">
              <a:latin typeface="Berylium" panose="02040602060501010103" pitchFamily="18" charset="-18"/>
            </a:endParaRPr>
          </a:p>
          <a:p>
            <a:pPr marL="0" indent="0">
              <a:buNone/>
            </a:pPr>
            <a:r>
              <a:rPr lang="pl-PL" sz="1600" b="1" dirty="0" smtClean="0">
                <a:latin typeface="Berylium" panose="02040602060501010103" pitchFamily="18" charset="-18"/>
              </a:rPr>
              <a:t>Dalsza </a:t>
            </a:r>
            <a:r>
              <a:rPr lang="pl-PL" sz="1600" b="1" dirty="0">
                <a:latin typeface="Berylium" panose="02040602060501010103" pitchFamily="18" charset="-18"/>
              </a:rPr>
              <a:t>literatura:</a:t>
            </a:r>
            <a:endParaRPr lang="pl-PL" sz="1600" dirty="0">
              <a:latin typeface="Berylium" panose="02040602060501010103" pitchFamily="18" charset="-18"/>
            </a:endParaRPr>
          </a:p>
          <a:p>
            <a:pPr marL="0" indent="0">
              <a:buNone/>
            </a:pPr>
            <a:r>
              <a:rPr lang="pl-PL" sz="1600" dirty="0">
                <a:latin typeface="Berylium" panose="02040602060501010103" pitchFamily="18" charset="-18"/>
              </a:rPr>
              <a:t>Tomasz 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329.</a:t>
            </a:r>
          </a:p>
          <a:p>
            <a:pPr marL="0" indent="0">
              <a:buNone/>
            </a:pPr>
            <a:r>
              <a:rPr lang="la-Latn" sz="1600" dirty="0">
                <a:latin typeface="Berylium" panose="02040602060501010103" pitchFamily="18" charset="-18"/>
              </a:rPr>
              <a:t>R. [Ronald] Ewart Oakeshott, </a:t>
            </a:r>
            <a:r>
              <a:rPr lang="la-Latn" sz="1600" i="1" dirty="0">
                <a:latin typeface="Berylium" panose="02040602060501010103" pitchFamily="18" charset="-18"/>
              </a:rPr>
              <a:t>The sword in the age of chivalry</a:t>
            </a:r>
            <a:r>
              <a:rPr lang="la-Latn" sz="1600" dirty="0">
                <a:latin typeface="Berylium" panose="02040602060501010103" pitchFamily="18" charset="-18"/>
              </a:rPr>
              <a:t>, Worcester</a:t>
            </a:r>
            <a:r>
              <a:rPr lang="de-DE" sz="1600" dirty="0">
                <a:latin typeface="Berylium" panose="02040602060501010103" pitchFamily="18" charset="-18"/>
              </a:rPr>
              <a:t>–</a:t>
            </a:r>
            <a:r>
              <a:rPr lang="la-Latn" sz="1600" dirty="0">
                <a:latin typeface="Berylium" panose="02040602060501010103" pitchFamily="18" charset="-18"/>
              </a:rPr>
              <a:t>London 1964 </a:t>
            </a:r>
            <a:r>
              <a:rPr lang="de-DE" sz="1600" dirty="0">
                <a:latin typeface="Berylium" panose="02040602060501010103" pitchFamily="18" charset="-18"/>
              </a:rPr>
              <a:t>(</a:t>
            </a:r>
            <a:r>
              <a:rPr lang="de-DE" sz="1600" dirty="0" err="1">
                <a:latin typeface="Berylium" panose="02040602060501010103" pitchFamily="18" charset="-18"/>
              </a:rPr>
              <a:t>reprint</a:t>
            </a:r>
            <a:r>
              <a:rPr lang="de-DE" sz="1600" dirty="0">
                <a:latin typeface="Berylium" panose="02040602060501010103" pitchFamily="18" charset="-18"/>
              </a:rPr>
              <a:t>: Woodbridge 1998), </a:t>
            </a:r>
            <a:r>
              <a:rPr lang="pl-PL" sz="1600" dirty="0" smtClean="0">
                <a:latin typeface="Berylium" panose="02040602060501010103" pitchFamily="18" charset="-18"/>
              </a:rPr>
              <a:t/>
            </a:r>
            <a:br>
              <a:rPr lang="pl-PL" sz="1600" dirty="0" smtClean="0">
                <a:latin typeface="Berylium" panose="02040602060501010103" pitchFamily="18" charset="-18"/>
              </a:rPr>
            </a:br>
            <a:r>
              <a:rPr lang="de-DE" sz="1600" dirty="0" smtClean="0">
                <a:latin typeface="Berylium" panose="02040602060501010103" pitchFamily="18" charset="-18"/>
              </a:rPr>
              <a:t>s</a:t>
            </a:r>
            <a:r>
              <a:rPr lang="de-DE" sz="1600" dirty="0">
                <a:latin typeface="Berylium" panose="02040602060501010103" pitchFamily="18" charset="-18"/>
              </a:rPr>
              <a:t>. 93-94.</a:t>
            </a:r>
            <a:endParaRPr lang="pl-PL" sz="1600" dirty="0">
              <a:latin typeface="Berylium" panose="02040602060501010103" pitchFamily="18" charset="-18"/>
            </a:endParaRP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Racibórz </a:t>
            </a:r>
            <a:r>
              <a:rPr lang="pl-PL" sz="1600" dirty="0">
                <a:latin typeface="Berylium" panose="02040602060501010103" pitchFamily="18" charset="-18"/>
              </a:rPr>
              <a:t>2014, s. 98, nr 1521.</a:t>
            </a:r>
          </a:p>
          <a:p>
            <a:pPr marL="0" indent="0">
              <a:buNone/>
            </a:pPr>
            <a:r>
              <a:rPr lang="pl-PL" sz="1600" dirty="0">
                <a:latin typeface="Berylium" panose="02040602060501010103" pitchFamily="18" charset="-18"/>
              </a:rPr>
              <a:t>Alfred Znamierowski, </a:t>
            </a:r>
            <a:r>
              <a:rPr lang="pl-PL" sz="1600" i="1" dirty="0">
                <a:latin typeface="Berylium" panose="02040602060501010103" pitchFamily="18" charset="-18"/>
              </a:rPr>
              <a:t>Heraldyka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s. </a:t>
            </a:r>
            <a:r>
              <a:rPr lang="pl-PL" sz="1600" dirty="0" smtClean="0">
                <a:latin typeface="Berylium" panose="02040602060501010103" pitchFamily="18" charset="-18"/>
              </a:rPr>
              <a:t>261-262.</a:t>
            </a:r>
            <a:endParaRPr lang="pl-PL" sz="1500" dirty="0">
              <a:latin typeface="Berylium" panose="02040602060501010103" pitchFamily="18" charset="-18"/>
            </a:endParaRPr>
          </a:p>
        </p:txBody>
      </p:sp>
    </p:spTree>
    <p:extLst>
      <p:ext uri="{BB962C8B-B14F-4D97-AF65-F5344CB8AC3E}">
        <p14:creationId xmlns:p14="http://schemas.microsoft.com/office/powerpoint/2010/main" val="27826563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a:latin typeface="Berylium" panose="02040602060501010103" pitchFamily="18" charset="-18"/>
              </a:rPr>
              <a:t>Zygfryd von </a:t>
            </a:r>
            <a:r>
              <a:rPr lang="pl-PL" dirty="0" err="1">
                <a:latin typeface="Berylium" panose="02040602060501010103" pitchFamily="18" charset="-18"/>
              </a:rPr>
              <a:t>Gerlachsheim</a:t>
            </a:r>
            <a:r>
              <a:rPr lang="pl-PL" dirty="0">
                <a:latin typeface="Berylium" panose="02040602060501010103" pitchFamily="18" charset="-18"/>
              </a:rPr>
              <a:t>,</a:t>
            </a:r>
            <a:br>
              <a:rPr lang="pl-PL" dirty="0">
                <a:latin typeface="Berylium" panose="02040602060501010103" pitchFamily="18" charset="-18"/>
              </a:rPr>
            </a:br>
            <a:r>
              <a:rPr lang="pl-PL" dirty="0">
                <a:latin typeface="Berylium" panose="02040602060501010103" pitchFamily="18" charset="-18"/>
              </a:rPr>
              <a:t>1320 r., </a:t>
            </a:r>
            <a:r>
              <a:rPr lang="pl-PL" dirty="0" err="1" smtClean="0">
                <a:latin typeface="Berylium" panose="02040602060501010103" pitchFamily="18" charset="-18"/>
              </a:rPr>
              <a:t>DmWr</a:t>
            </a:r>
            <a:r>
              <a:rPr lang="pl-PL" dirty="0" smtClean="0">
                <a:latin typeface="Berylium" panose="02040602060501010103" pitchFamily="18" charset="-18"/>
              </a:rPr>
              <a:t>. </a:t>
            </a:r>
            <a:r>
              <a:rPr lang="pl-PL" dirty="0">
                <a:latin typeface="Berylium" panose="02040602060501010103" pitchFamily="18" charset="-18"/>
              </a:rPr>
              <a:t>nr 155</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131600" y="5949538"/>
            <a:ext cx="6060400" cy="923399"/>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5" name="Symbol zastępczy zawartości 4">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6019893" cy="4013261"/>
          </a:xfrm>
        </p:spPr>
      </p:pic>
      <p:pic>
        <p:nvPicPr>
          <p:cNvPr id="9" name="Symbol zastępczy zawartości 8">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109193" y="0"/>
            <a:ext cx="6082807" cy="5949538"/>
          </a:xfrm>
        </p:spPr>
      </p:pic>
    </p:spTree>
    <p:extLst>
      <p:ext uri="{BB962C8B-B14F-4D97-AF65-F5344CB8AC3E}">
        <p14:creationId xmlns:p14="http://schemas.microsoft.com/office/powerpoint/2010/main" val="19087068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rmAutofit/>
          </a:bodyPr>
          <a:lstStyle/>
          <a:p>
            <a:pPr algn="ctr"/>
            <a:r>
              <a:rPr lang="pl-PL" dirty="0">
                <a:latin typeface="Berylium" panose="02040602060501010103" pitchFamily="18" charset="-18"/>
              </a:rPr>
              <a:t>Zygfryd von </a:t>
            </a:r>
            <a:r>
              <a:rPr lang="pl-PL" dirty="0" err="1" smtClean="0">
                <a:latin typeface="Berylium" panose="02040602060501010103" pitchFamily="18" charset="-18"/>
              </a:rPr>
              <a:t>Gerlachsheim</a:t>
            </a:r>
            <a:r>
              <a:rPr lang="pl-PL" dirty="0" smtClean="0">
                <a:latin typeface="Berylium" panose="02040602060501010103" pitchFamily="18" charset="-18"/>
              </a:rPr>
              <a:t>, 1320 </a:t>
            </a:r>
            <a:r>
              <a:rPr lang="pl-PL" dirty="0">
                <a:latin typeface="Berylium" panose="02040602060501010103" pitchFamily="18" charset="-18"/>
              </a:rPr>
              <a:t>r., </a:t>
            </a:r>
            <a:r>
              <a:rPr lang="pl-PL" dirty="0" err="1" smtClean="0">
                <a:latin typeface="Berylium" panose="02040602060501010103" pitchFamily="18" charset="-18"/>
              </a:rPr>
              <a:t>DmWr</a:t>
            </a:r>
            <a:r>
              <a:rPr lang="pl-PL" dirty="0" smtClean="0">
                <a:latin typeface="Berylium" panose="02040602060501010103" pitchFamily="18" charset="-18"/>
              </a:rPr>
              <a:t>. nr 155</a:t>
            </a:r>
            <a:endParaRPr lang="pl-PL" dirty="0">
              <a:latin typeface="Berylium" panose="02040602060501010103" pitchFamily="18" charset="-18"/>
            </a:endParaRP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Zygfryda von </a:t>
            </a:r>
            <a:r>
              <a:rPr lang="pl-PL" sz="1800" b="1" dirty="0" err="1">
                <a:latin typeface="Berylium" panose="02040602060501010103" pitchFamily="18" charset="-18"/>
              </a:rPr>
              <a:t>Gerlachsheim</a:t>
            </a:r>
            <a:r>
              <a:rPr lang="pl-PL" sz="1800" dirty="0">
                <a:latin typeface="Berylium" panose="02040602060501010103" pitchFamily="18" charset="-18"/>
              </a:rPr>
              <a:t>, zachowana przy dokumencie z 20 V 1320 r. wystawionym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Namysłowie, a dotyczącym sprzedaży ziemi przez Zygfryda.</a:t>
            </a: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hełmem i klejnotem. </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W polu pieczęci hełm rycerski w prawo, w klejnocie jakby kapelusz stożkowy z </a:t>
            </a:r>
            <a:r>
              <a:rPr lang="pl-PL" sz="1800" dirty="0" smtClean="0">
                <a:latin typeface="Berylium" panose="02040602060501010103" pitchFamily="18" charset="-18"/>
              </a:rPr>
              <a:t>zatkniętym na </a:t>
            </a:r>
            <a:r>
              <a:rPr lang="pl-PL" sz="1800" dirty="0">
                <a:latin typeface="Berylium" panose="02040602060501010103" pitchFamily="18" charset="-18"/>
              </a:rPr>
              <a:t>czubku pękiem piór. </a:t>
            </a:r>
          </a:p>
          <a:p>
            <a:pPr marL="0" indent="0" algn="just">
              <a:buNone/>
            </a:pPr>
            <a:r>
              <a:rPr lang="pl-PL" sz="1800" dirty="0">
                <a:latin typeface="Berylium" panose="02040602060501010103" pitchFamily="18" charset="-18"/>
              </a:rPr>
              <a:t>Napis majuskułą gotycką: + S . SIF(</a:t>
            </a:r>
            <a:r>
              <a:rPr lang="pl-PL" sz="1800" dirty="0" err="1">
                <a:latin typeface="Berylium" panose="02040602060501010103" pitchFamily="18" charset="-18"/>
              </a:rPr>
              <a:t>ridi</a:t>
            </a:r>
            <a:r>
              <a:rPr lang="pl-PL" sz="1800" dirty="0">
                <a:latin typeface="Berylium" panose="02040602060501010103" pitchFamily="18" charset="-18"/>
              </a:rPr>
              <a:t>) . DE . GERLACSHEIM”:</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1, Wrocław 2018, </a:t>
            </a:r>
            <a:r>
              <a:rPr lang="pl-PL" sz="1800" dirty="0" smtClean="0">
                <a:latin typeface="Berylium" panose="02040602060501010103" pitchFamily="18" charset="-18"/>
              </a:rPr>
              <a:t>s</a:t>
            </a:r>
            <a:r>
              <a:rPr lang="pl-PL" sz="1800" dirty="0">
                <a:latin typeface="Berylium" panose="02040602060501010103" pitchFamily="18" charset="-18"/>
              </a:rPr>
              <a:t>. 267,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nr </a:t>
            </a:r>
            <a:r>
              <a:rPr lang="pl-PL" sz="1800" dirty="0">
                <a:latin typeface="Berylium" panose="02040602060501010103" pitchFamily="18" charset="-18"/>
              </a:rPr>
              <a:t>197.</a:t>
            </a:r>
          </a:p>
          <a:p>
            <a:pPr marL="0" indent="0" algn="just">
              <a:buNone/>
            </a:pPr>
            <a:r>
              <a:rPr lang="pl-PL" sz="1800" b="1" dirty="0">
                <a:latin typeface="Berylium" panose="02040602060501010103" pitchFamily="18" charset="-18"/>
              </a:rPr>
              <a:t>Godło z dominującym motywem uzbrojenia (pieczęć hełmowa).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Hełm, jeden z głównych atrybutów stanu rycerskiego, ważna część uzbrojenia ochronnego, tutaj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postaci hełmu garnczkowego ujętego z profilu. Jego dopełnieniem heraldycznym był klejnot, który w przypadku tej pieczęci trudno zinterpretować inaczej, niż jako dekoracyjny </a:t>
            </a:r>
            <a:r>
              <a:rPr lang="pl-PL" sz="1800" dirty="0" smtClean="0">
                <a:latin typeface="Berylium" panose="02040602060501010103" pitchFamily="18" charset="-18"/>
              </a:rPr>
              <a:t>pióropusz.</a:t>
            </a: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500" b="1" dirty="0">
                <a:latin typeface="Berylium" panose="02040602060501010103" pitchFamily="18" charset="-18"/>
              </a:rPr>
              <a:t>Materiał:</a:t>
            </a:r>
            <a:endParaRPr lang="pl-PL" sz="1500" dirty="0">
              <a:latin typeface="Berylium" panose="02040602060501010103" pitchFamily="18" charset="-18"/>
            </a:endParaRPr>
          </a:p>
          <a:p>
            <a:pPr marL="0" indent="0">
              <a:buNone/>
            </a:pPr>
            <a:r>
              <a:rPr lang="pl-PL" sz="1500" dirty="0">
                <a:latin typeface="Berylium" panose="02040602060501010103" pitchFamily="18" charset="-18"/>
              </a:rPr>
              <a:t>Wosk naturalny, ciemny i matowy. Pieczęć podwieszona na czerwonym sznurze</a:t>
            </a:r>
            <a:r>
              <a:rPr lang="pl-PL" sz="1500" dirty="0" smtClean="0">
                <a:latin typeface="Berylium" panose="02040602060501010103" pitchFamily="18" charset="-18"/>
              </a:rPr>
              <a:t>.</a:t>
            </a:r>
            <a:endParaRPr lang="pl-PL" sz="1500" dirty="0">
              <a:latin typeface="Berylium" panose="02040602060501010103" pitchFamily="18" charset="-18"/>
            </a:endParaRPr>
          </a:p>
          <a:p>
            <a:pPr marL="0" indent="0">
              <a:buNone/>
            </a:pPr>
            <a:r>
              <a:rPr lang="pl-PL" sz="1500" b="1" dirty="0">
                <a:latin typeface="Berylium" panose="02040602060501010103" pitchFamily="18" charset="-18"/>
              </a:rPr>
              <a:t>Wymiary:</a:t>
            </a:r>
            <a:endParaRPr lang="pl-PL" sz="1500" dirty="0">
              <a:latin typeface="Berylium" panose="02040602060501010103" pitchFamily="18" charset="-18"/>
            </a:endParaRPr>
          </a:p>
          <a:p>
            <a:pPr marL="0" indent="0">
              <a:buNone/>
            </a:pPr>
            <a:r>
              <a:rPr lang="pl-PL" sz="1500" dirty="0">
                <a:latin typeface="Berylium" panose="02040602060501010103" pitchFamily="18" charset="-18"/>
              </a:rPr>
              <a:t>ø 23 </a:t>
            </a:r>
            <a:r>
              <a:rPr lang="pl-PL" sz="1500" dirty="0" smtClean="0">
                <a:latin typeface="Berylium" panose="02040602060501010103" pitchFamily="18" charset="-18"/>
              </a:rPr>
              <a:t>mm</a:t>
            </a:r>
            <a:endParaRPr lang="pl-PL" sz="1500" dirty="0">
              <a:latin typeface="Berylium" panose="02040602060501010103" pitchFamily="18" charset="-18"/>
            </a:endParaRPr>
          </a:p>
          <a:p>
            <a:pPr marL="0" indent="0">
              <a:buNone/>
            </a:pPr>
            <a:r>
              <a:rPr lang="pl-PL" sz="1500" b="1" dirty="0">
                <a:latin typeface="Berylium" panose="02040602060501010103" pitchFamily="18" charset="-18"/>
              </a:rPr>
              <a:t>Dalsza literatura:</a:t>
            </a:r>
            <a:endParaRPr lang="pl-PL" sz="1500" dirty="0">
              <a:latin typeface="Berylium" panose="02040602060501010103" pitchFamily="18" charset="-18"/>
            </a:endParaRPr>
          </a:p>
          <a:p>
            <a:pPr marL="0" indent="0">
              <a:buNone/>
            </a:pPr>
            <a:r>
              <a:rPr lang="pl-PL" sz="1500" dirty="0">
                <a:latin typeface="Berylium" panose="02040602060501010103" pitchFamily="18" charset="-18"/>
              </a:rPr>
              <a:t>Marek </a:t>
            </a:r>
            <a:r>
              <a:rPr lang="pl-PL" sz="1500" dirty="0" err="1">
                <a:latin typeface="Berylium" panose="02040602060501010103" pitchFamily="18" charset="-18"/>
              </a:rPr>
              <a:t>Cetwiński</a:t>
            </a:r>
            <a:r>
              <a:rPr lang="pl-PL" sz="1500" dirty="0">
                <a:latin typeface="Berylium" panose="02040602060501010103" pitchFamily="18" charset="-18"/>
              </a:rPr>
              <a:t>, </a:t>
            </a:r>
            <a:r>
              <a:rPr lang="pl-PL" sz="1500" i="1" dirty="0">
                <a:latin typeface="Berylium" panose="02040602060501010103" pitchFamily="18" charset="-18"/>
              </a:rPr>
              <a:t>Rycerstwo śląskie do końca XIII w.: biogramy i rodowody</a:t>
            </a:r>
            <a:r>
              <a:rPr lang="pl-PL" sz="1500" dirty="0">
                <a:latin typeface="Berylium" panose="02040602060501010103" pitchFamily="18" charset="-18"/>
              </a:rPr>
              <a:t>, Wrocław 1982, s. </a:t>
            </a:r>
            <a:r>
              <a:rPr lang="pl-PL" sz="1500" dirty="0" smtClean="0">
                <a:latin typeface="Berylium" panose="02040602060501010103" pitchFamily="18" charset="-18"/>
              </a:rPr>
              <a:t>105-106</a:t>
            </a:r>
            <a:r>
              <a:rPr lang="pl-PL" sz="1500" dirty="0">
                <a:latin typeface="Berylium" panose="02040602060501010103" pitchFamily="18" charset="-18"/>
              </a:rPr>
              <a:t>, </a:t>
            </a:r>
            <a:r>
              <a:rPr lang="pl-PL" sz="1500" dirty="0" smtClean="0">
                <a:latin typeface="Berylium" panose="02040602060501010103" pitchFamily="18" charset="-18"/>
              </a:rPr>
              <a:t>nr </a:t>
            </a:r>
            <a:r>
              <a:rPr lang="pl-PL" sz="1500" dirty="0">
                <a:latin typeface="Berylium" panose="02040602060501010103" pitchFamily="18" charset="-18"/>
              </a:rPr>
              <a:t>216.</a:t>
            </a:r>
          </a:p>
          <a:p>
            <a:pPr marL="0" indent="0">
              <a:buNone/>
            </a:pPr>
            <a:r>
              <a:rPr lang="pl-PL" sz="1500" dirty="0">
                <a:latin typeface="Berylium" panose="02040602060501010103" pitchFamily="18" charset="-18"/>
              </a:rPr>
              <a:t>Tomasz Jurek, </a:t>
            </a:r>
            <a:r>
              <a:rPr lang="pl-PL" sz="1500" i="1" dirty="0">
                <a:latin typeface="Berylium" panose="02040602060501010103" pitchFamily="18" charset="-18"/>
              </a:rPr>
              <a:t>Obce rycerstwo na Śląsku do połowy XIV wieku</a:t>
            </a:r>
            <a:r>
              <a:rPr lang="pl-PL" sz="1500" dirty="0">
                <a:latin typeface="Berylium" panose="02040602060501010103" pitchFamily="18" charset="-18"/>
              </a:rPr>
              <a:t>, Poznań 1996, s. 226-227.</a:t>
            </a:r>
          </a:p>
          <a:p>
            <a:pPr marL="0" indent="0">
              <a:buNone/>
            </a:pPr>
            <a:r>
              <a:rPr lang="pl-PL" sz="1500" dirty="0">
                <a:latin typeface="Berylium" panose="02040602060501010103" pitchFamily="18" charset="-18"/>
              </a:rPr>
              <a:t>Roman Stelmach, </a:t>
            </a:r>
            <a:r>
              <a:rPr lang="pl-PL" sz="1500" i="1" dirty="0">
                <a:latin typeface="Berylium" panose="02040602060501010103" pitchFamily="18" charset="-18"/>
              </a:rPr>
              <a:t>Katalog średniowiecznych dokumentów przechowywanych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w </a:t>
            </a:r>
            <a:r>
              <a:rPr lang="pl-PL" sz="1500" i="1" dirty="0">
                <a:latin typeface="Berylium" panose="02040602060501010103" pitchFamily="18" charset="-18"/>
              </a:rPr>
              <a:t>Archiwum Państwowym we Wrocławiu</a:t>
            </a:r>
            <a:r>
              <a:rPr lang="pl-PL" sz="1500" dirty="0">
                <a:latin typeface="Berylium" panose="02040602060501010103" pitchFamily="18" charset="-18"/>
              </a:rPr>
              <a:t>, Racibórz 2014, s. 93, nr 1420.</a:t>
            </a:r>
          </a:p>
          <a:p>
            <a:pPr marL="0" indent="0">
              <a:buNone/>
            </a:pPr>
            <a:r>
              <a:rPr lang="pl-PL" sz="1500" dirty="0">
                <a:latin typeface="Berylium" panose="02040602060501010103" pitchFamily="18" charset="-18"/>
              </a:rPr>
              <a:t>Marek Wójcik, </a:t>
            </a:r>
            <a:r>
              <a:rPr lang="pl-PL" sz="1500" i="1" dirty="0">
                <a:latin typeface="Berylium" panose="02040602060501010103" pitchFamily="18" charset="-18"/>
              </a:rPr>
              <a:t>Herby, hełmy i klejnoty. Uniwersalne i swoiste treści obrazowe pieczęci rycerstwa śląskiego</a:t>
            </a:r>
            <a:r>
              <a:rPr lang="pl-PL" sz="1500" dirty="0">
                <a:latin typeface="Berylium" panose="02040602060501010103" pitchFamily="18" charset="-18"/>
              </a:rPr>
              <a:t>, w: </a:t>
            </a:r>
            <a:r>
              <a:rPr lang="pl-PL" sz="1500" i="1" dirty="0">
                <a:latin typeface="Berylium" panose="02040602060501010103" pitchFamily="18" charset="-18"/>
              </a:rPr>
              <a:t>Wokół znaków i symboli. Herby, pieczęcie i monety na Pomorzu, Śląsku, Ziemi Lubuskiej do 1945 roku</a:t>
            </a:r>
            <a:r>
              <a:rPr lang="pl-PL" sz="1500" dirty="0">
                <a:latin typeface="Berylium" panose="02040602060501010103" pitchFamily="18" charset="-18"/>
              </a:rPr>
              <a:t>, red. Agnieszka Chlebowska, Agnieszka Gut, Warszawa 2008, s. </a:t>
            </a:r>
            <a:r>
              <a:rPr lang="pl-PL" sz="1500" dirty="0" smtClean="0">
                <a:latin typeface="Berylium" panose="02040602060501010103" pitchFamily="18" charset="-18"/>
              </a:rPr>
              <a:t>58-60.</a:t>
            </a:r>
            <a:endParaRPr lang="pl-PL" sz="1500" dirty="0">
              <a:latin typeface="Berylium" panose="02040602060501010103" pitchFamily="18" charset="-18"/>
            </a:endParaRPr>
          </a:p>
        </p:txBody>
      </p:sp>
    </p:spTree>
    <p:extLst>
      <p:ext uri="{BB962C8B-B14F-4D97-AF65-F5344CB8AC3E}">
        <p14:creationId xmlns:p14="http://schemas.microsoft.com/office/powerpoint/2010/main" val="15701193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890648"/>
          </a:xfrm>
        </p:spPr>
        <p:txBody>
          <a:bodyPr numCol="3"/>
          <a:lstStyle/>
          <a:p>
            <a:pPr algn="ctr"/>
            <a:r>
              <a:rPr lang="pl-PL" dirty="0" smtClean="0">
                <a:latin typeface="Berylium" panose="02040602060501010103" pitchFamily="18" charset="-18"/>
              </a:rPr>
              <a:t>Wstęp</a:t>
            </a:r>
            <a:endParaRPr lang="pl-PL" dirty="0">
              <a:latin typeface="Berylium" panose="02040602060501010103" pitchFamily="18" charset="-18"/>
            </a:endParaRPr>
          </a:p>
        </p:txBody>
      </p:sp>
      <p:sp>
        <p:nvSpPr>
          <p:cNvPr id="3" name="Symbol zastępczy zawartości 2"/>
          <p:cNvSpPr>
            <a:spLocks noGrp="1"/>
          </p:cNvSpPr>
          <p:nvPr>
            <p:ph sz="half" idx="1"/>
          </p:nvPr>
        </p:nvSpPr>
        <p:spPr>
          <a:xfrm>
            <a:off x="237506" y="890650"/>
            <a:ext cx="5782294" cy="5967350"/>
          </a:xfrm>
        </p:spPr>
        <p:txBody>
          <a:bodyPr>
            <a:normAutofit fontScale="62500" lnSpcReduction="20000"/>
          </a:bodyPr>
          <a:lstStyle/>
          <a:p>
            <a:pPr marL="0" indent="0" algn="just">
              <a:buNone/>
            </a:pPr>
            <a:r>
              <a:rPr lang="pl-PL" dirty="0" smtClean="0">
                <a:latin typeface="Berylium" panose="02040602060501010103" pitchFamily="18" charset="-18"/>
              </a:rPr>
              <a:t>Archiwum </a:t>
            </a:r>
            <a:r>
              <a:rPr lang="pl-PL" dirty="0">
                <a:latin typeface="Berylium" panose="02040602060501010103" pitchFamily="18" charset="-18"/>
              </a:rPr>
              <a:t>Państwowe we Wrocławiu może poszczycić się największym w kraju zbiorem ponad 60 tys. dokumentów</a:t>
            </a:r>
            <a:r>
              <a:rPr lang="pl-PL" dirty="0" smtClean="0">
                <a:latin typeface="Berylium" panose="02040602060501010103" pitchFamily="18" charset="-18"/>
              </a:rPr>
              <a:t>, w tym ok.  30 tys. spisanych na pergaminie. Wśród </a:t>
            </a:r>
            <a:r>
              <a:rPr lang="pl-PL" dirty="0">
                <a:latin typeface="Berylium" panose="02040602060501010103" pitchFamily="18" charset="-18"/>
              </a:rPr>
              <a:t>nich, począwszy od połowy XIII w. </a:t>
            </a:r>
            <a:r>
              <a:rPr lang="pl-PL" dirty="0" smtClean="0">
                <a:latin typeface="Berylium" panose="02040602060501010103" pitchFamily="18" charset="-18"/>
              </a:rPr>
              <a:t>aż po </a:t>
            </a:r>
            <a:r>
              <a:rPr lang="pl-PL" dirty="0">
                <a:latin typeface="Berylium" panose="02040602060501010103" pitchFamily="18" charset="-18"/>
              </a:rPr>
              <a:t>przyjęty </a:t>
            </a:r>
            <a:r>
              <a:rPr lang="pl-PL" dirty="0" smtClean="0">
                <a:latin typeface="Berylium" panose="02040602060501010103" pitchFamily="18" charset="-18"/>
              </a:rPr>
              <a:t>za </a:t>
            </a:r>
            <a:r>
              <a:rPr lang="pl-PL" dirty="0">
                <a:latin typeface="Berylium" panose="02040602060501010103" pitchFamily="18" charset="-18"/>
              </a:rPr>
              <a:t>górną granicę czasową 1335 r., znajdują się </a:t>
            </a:r>
            <a:r>
              <a:rPr lang="pl-PL" dirty="0" smtClean="0">
                <a:latin typeface="Berylium" panose="02040602060501010103" pitchFamily="18" charset="-18"/>
              </a:rPr>
              <a:t>dokumenty </a:t>
            </a:r>
            <a:r>
              <a:rPr lang="pl-PL" dirty="0">
                <a:latin typeface="Berylium" panose="02040602060501010103" pitchFamily="18" charset="-18"/>
              </a:rPr>
              <a:t>sygnowane pieczęciami rycerzy </a:t>
            </a:r>
            <a:br>
              <a:rPr lang="pl-PL" dirty="0">
                <a:latin typeface="Berylium" panose="02040602060501010103" pitchFamily="18" charset="-18"/>
              </a:rPr>
            </a:br>
            <a:r>
              <a:rPr lang="pl-PL" dirty="0" smtClean="0">
                <a:latin typeface="Berylium" panose="02040602060501010103" pitchFamily="18" charset="-18"/>
              </a:rPr>
              <a:t>– </a:t>
            </a:r>
            <a:r>
              <a:rPr lang="pl-PL" dirty="0">
                <a:latin typeface="Berylium" panose="02040602060501010103" pitchFamily="18" charset="-18"/>
              </a:rPr>
              <a:t>przybyszów z obcych krain. </a:t>
            </a:r>
          </a:p>
          <a:p>
            <a:pPr marL="0" indent="0" algn="just">
              <a:buNone/>
            </a:pPr>
            <a:r>
              <a:rPr lang="pl-PL" dirty="0">
                <a:latin typeface="Berylium" panose="02040602060501010103" pitchFamily="18" charset="-18"/>
              </a:rPr>
              <a:t>Łącznie jest to </a:t>
            </a:r>
            <a:r>
              <a:rPr lang="pl-PL" b="1" dirty="0">
                <a:latin typeface="Berylium" panose="02040602060501010103" pitchFamily="18" charset="-18"/>
              </a:rPr>
              <a:t>77</a:t>
            </a:r>
            <a:r>
              <a:rPr lang="pl-PL" dirty="0">
                <a:latin typeface="Berylium" panose="02040602060501010103" pitchFamily="18" charset="-18"/>
              </a:rPr>
              <a:t> zachowanych w różnym stanie </a:t>
            </a:r>
            <a:r>
              <a:rPr lang="pl-PL" dirty="0" smtClean="0">
                <a:latin typeface="Berylium" panose="02040602060501010103" pitchFamily="18" charset="-18"/>
              </a:rPr>
              <a:t>odcisków pieczęci, </a:t>
            </a:r>
            <a:r>
              <a:rPr lang="pl-PL" dirty="0">
                <a:latin typeface="Berylium" panose="02040602060501010103" pitchFamily="18" charset="-18"/>
              </a:rPr>
              <a:t>przywieszonych do </a:t>
            </a:r>
            <a:r>
              <a:rPr lang="pl-PL" b="1" dirty="0">
                <a:latin typeface="Berylium" panose="02040602060501010103" pitchFamily="18" charset="-18"/>
              </a:rPr>
              <a:t>72</a:t>
            </a:r>
            <a:r>
              <a:rPr lang="pl-PL" dirty="0">
                <a:latin typeface="Berylium" panose="02040602060501010103" pitchFamily="18" charset="-18"/>
              </a:rPr>
              <a:t> dokumentów. </a:t>
            </a:r>
            <a:r>
              <a:rPr lang="pl-PL" b="1" dirty="0">
                <a:latin typeface="Berylium" panose="02040602060501010103" pitchFamily="18" charset="-18"/>
              </a:rPr>
              <a:t>44</a:t>
            </a:r>
            <a:r>
              <a:rPr lang="pl-PL" dirty="0">
                <a:latin typeface="Berylium" panose="02040602060501010103" pitchFamily="18" charset="-18"/>
              </a:rPr>
              <a:t> najlepiej </a:t>
            </a:r>
            <a:r>
              <a:rPr lang="pl-PL" dirty="0" smtClean="0">
                <a:latin typeface="Berylium" panose="02040602060501010103" pitchFamily="18" charset="-18"/>
              </a:rPr>
              <a:t>zachowane, </a:t>
            </a:r>
            <a:r>
              <a:rPr lang="pl-PL" dirty="0">
                <a:latin typeface="Berylium" panose="02040602060501010103" pitchFamily="18" charset="-18"/>
              </a:rPr>
              <a:t>wliczając w to dwie pieczęcie rodzimego rycerstwa śląskiego wybrane ze względu na ich wartość porównawczą dla występującego w materiale sfragistycznym motywu legendarnych bestii, zostały </a:t>
            </a:r>
            <a:r>
              <a:rPr lang="pl-PL" dirty="0" smtClean="0">
                <a:latin typeface="Berylium" panose="02040602060501010103" pitchFamily="18" charset="-18"/>
              </a:rPr>
              <a:t>przeznaczone do wystawienia.</a:t>
            </a:r>
          </a:p>
          <a:p>
            <a:pPr marL="0" indent="0" algn="just">
              <a:buNone/>
            </a:pPr>
            <a:r>
              <a:rPr lang="pl-PL" dirty="0" smtClean="0">
                <a:latin typeface="Berylium" panose="02040602060501010103" pitchFamily="18" charset="-18"/>
              </a:rPr>
              <a:t>Pochodzą one z </a:t>
            </a:r>
            <a:r>
              <a:rPr lang="pl-PL" dirty="0">
                <a:latin typeface="Berylium" panose="02040602060501010103" pitchFamily="18" charset="-18"/>
              </a:rPr>
              <a:t>czasów apogeum wędrówek rycerskich na Śląsk, które przypadło na okres od połowy XIII w. do połowy XIV </a:t>
            </a:r>
            <a:r>
              <a:rPr lang="pl-PL" dirty="0" smtClean="0">
                <a:latin typeface="Berylium" panose="02040602060501010103" pitchFamily="18" charset="-18"/>
              </a:rPr>
              <a:t>w. Górną </a:t>
            </a:r>
            <a:r>
              <a:rPr lang="pl-PL" dirty="0">
                <a:latin typeface="Berylium" panose="02040602060501010103" pitchFamily="18" charset="-18"/>
              </a:rPr>
              <a:t>granicą chronologiczną </a:t>
            </a:r>
            <a:r>
              <a:rPr lang="pl-PL" dirty="0" smtClean="0">
                <a:latin typeface="Berylium" panose="02040602060501010103" pitchFamily="18" charset="-18"/>
              </a:rPr>
              <a:t>jest ważny w historii Wrocławia rok 1335, kiedy </a:t>
            </a:r>
            <a:r>
              <a:rPr lang="pl-PL" dirty="0">
                <a:latin typeface="Berylium" panose="02040602060501010103" pitchFamily="18" charset="-18"/>
              </a:rPr>
              <a:t>zmarł </a:t>
            </a:r>
            <a:r>
              <a:rPr lang="pl-PL" dirty="0" smtClean="0">
                <a:latin typeface="Berylium" panose="02040602060501010103" pitchFamily="18" charset="-18"/>
              </a:rPr>
              <a:t>Henryk VI Dobry, ostatni </a:t>
            </a:r>
            <a:r>
              <a:rPr lang="pl-PL" dirty="0">
                <a:latin typeface="Berylium" panose="02040602060501010103" pitchFamily="18" charset="-18"/>
              </a:rPr>
              <a:t>z </a:t>
            </a:r>
            <a:r>
              <a:rPr lang="pl-PL" dirty="0" smtClean="0">
                <a:latin typeface="Berylium" panose="02040602060501010103" pitchFamily="18" charset="-18"/>
              </a:rPr>
              <a:t>Piastów władających </a:t>
            </a:r>
            <a:r>
              <a:rPr lang="pl-PL" dirty="0">
                <a:latin typeface="Berylium" panose="02040602060501010103" pitchFamily="18" charset="-18"/>
              </a:rPr>
              <a:t>księstwem </a:t>
            </a:r>
            <a:r>
              <a:rPr lang="pl-PL" dirty="0" smtClean="0">
                <a:latin typeface="Berylium" panose="02040602060501010103" pitchFamily="18" charset="-18"/>
              </a:rPr>
              <a:t>wrocławskim. </a:t>
            </a:r>
            <a:endParaRPr lang="pl-PL" dirty="0">
              <a:latin typeface="Berylium" panose="02040602060501010103" pitchFamily="18" charset="-18"/>
            </a:endParaRPr>
          </a:p>
          <a:p>
            <a:pPr marL="0" indent="0" algn="just">
              <a:buNone/>
            </a:pPr>
            <a:r>
              <a:rPr lang="pl-PL" dirty="0" smtClean="0">
                <a:latin typeface="Berylium" panose="02040602060501010103" pitchFamily="18" charset="-18"/>
              </a:rPr>
              <a:t>Odtąd stało się ono jedną z posiadłości czeskiego króla Jana Luksemburskiego. Bogaty dwór książęcy, który swoim splendorem przyciągał żądnych przygód rycerzy z dalekich krajów, ustąpił miejsca znacznie skromniejszemu otoczeniu starosty. Zarządzał on księstwem wrocławskim w imieniu króla czeskiego. </a:t>
            </a:r>
          </a:p>
          <a:p>
            <a:pPr marL="0" indent="0" algn="just">
              <a:buNone/>
            </a:pPr>
            <a:r>
              <a:rPr lang="pl-PL" dirty="0" smtClean="0">
                <a:latin typeface="Berylium" panose="02040602060501010103" pitchFamily="18" charset="-18"/>
              </a:rPr>
              <a:t>Kim byli ci obcy rycerze przybywający na Śląsk? Najlepiej, zgodnie z prostą i zwięzłą charakterystyką Tomasza Jurka, określić ich jako „uprzywilejowaną społecznie i świadomą swej odrębności grupę ludzi, których głównym i podstawowym zajęciem była służba wojenna”. </a:t>
            </a:r>
          </a:p>
          <a:p>
            <a:pPr marL="0" indent="0" algn="just">
              <a:buNone/>
            </a:pPr>
            <a:endParaRPr lang="pl-PL" dirty="0">
              <a:latin typeface="Berylium" panose="02040602060501010103" pitchFamily="18" charset="-18"/>
            </a:endParaRPr>
          </a:p>
        </p:txBody>
      </p:sp>
      <p:sp>
        <p:nvSpPr>
          <p:cNvPr id="4" name="Symbol zastępczy zawartości 3"/>
          <p:cNvSpPr>
            <a:spLocks noGrp="1"/>
          </p:cNvSpPr>
          <p:nvPr>
            <p:ph sz="half" idx="2"/>
          </p:nvPr>
        </p:nvSpPr>
        <p:spPr>
          <a:xfrm>
            <a:off x="6214753" y="890649"/>
            <a:ext cx="5782294" cy="5967350"/>
          </a:xfrm>
        </p:spPr>
        <p:txBody>
          <a:bodyPr>
            <a:normAutofit fontScale="62500" lnSpcReduction="20000"/>
          </a:bodyPr>
          <a:lstStyle/>
          <a:p>
            <a:pPr marL="0" indent="0" algn="just">
              <a:buNone/>
            </a:pPr>
            <a:r>
              <a:rPr lang="pl-PL" dirty="0" smtClean="0">
                <a:latin typeface="Berylium" panose="02040602060501010103" pitchFamily="18" charset="-18"/>
              </a:rPr>
              <a:t>Mogli ją pełnić z tytułu posiadania ziemi na prawie rycerskim lub też na mocy kontraktu feudalnego. W przeciwieństwie do rodzimego </a:t>
            </a:r>
            <a:r>
              <a:rPr lang="pl-PL" i="1" dirty="0" err="1" smtClean="0">
                <a:latin typeface="Berylium" panose="02040602060501010103" pitchFamily="18" charset="-18"/>
              </a:rPr>
              <a:t>ius</a:t>
            </a:r>
            <a:r>
              <a:rPr lang="pl-PL" i="1" dirty="0" smtClean="0">
                <a:latin typeface="Berylium" panose="02040602060501010103" pitchFamily="18" charset="-18"/>
              </a:rPr>
              <a:t> </a:t>
            </a:r>
            <a:r>
              <a:rPr lang="pl-PL" i="1" dirty="0" err="1" smtClean="0">
                <a:latin typeface="Berylium" panose="02040602060501010103" pitchFamily="18" charset="-18"/>
              </a:rPr>
              <a:t>militare</a:t>
            </a:r>
            <a:r>
              <a:rPr lang="pl-PL" dirty="0" smtClean="0">
                <a:latin typeface="Berylium" panose="02040602060501010103" pitchFamily="18" charset="-18"/>
              </a:rPr>
              <a:t>, zwanego też </a:t>
            </a:r>
            <a:r>
              <a:rPr lang="pl-PL" i="1" dirty="0" smtClean="0">
                <a:latin typeface="Berylium" panose="02040602060501010103" pitchFamily="18" charset="-18"/>
              </a:rPr>
              <a:t>prawem wojskim</a:t>
            </a:r>
            <a:r>
              <a:rPr lang="pl-PL" dirty="0" smtClean="0">
                <a:latin typeface="Berylium" panose="02040602060501010103" pitchFamily="18" charset="-18"/>
              </a:rPr>
              <a:t>, prawo lenne dotarło na Śląsk z Zachodu </a:t>
            </a:r>
            <a:r>
              <a:rPr lang="pl-PL" dirty="0">
                <a:latin typeface="Berylium" panose="02040602060501010103" pitchFamily="18" charset="-18"/>
              </a:rPr>
              <a:t>ok. połowy XIII </a:t>
            </a:r>
            <a:r>
              <a:rPr lang="pl-PL" dirty="0" smtClean="0">
                <a:latin typeface="Berylium" panose="02040602060501010103" pitchFamily="18" charset="-18"/>
              </a:rPr>
              <a:t>stulecia, </a:t>
            </a:r>
            <a:br>
              <a:rPr lang="pl-PL" dirty="0" smtClean="0">
                <a:latin typeface="Berylium" panose="02040602060501010103" pitchFamily="18" charset="-18"/>
              </a:rPr>
            </a:br>
            <a:r>
              <a:rPr lang="pl-PL" dirty="0" smtClean="0">
                <a:latin typeface="Berylium" panose="02040602060501010103" pitchFamily="18" charset="-18"/>
              </a:rPr>
              <a:t>w ślad za rycerstwem przybywającym przeważnie z różnych krajów niemieckich. </a:t>
            </a:r>
          </a:p>
          <a:p>
            <a:pPr marL="0" indent="0" algn="just">
              <a:buNone/>
            </a:pPr>
            <a:r>
              <a:rPr lang="pl-PL" dirty="0" smtClean="0">
                <a:latin typeface="Berylium" panose="02040602060501010103" pitchFamily="18" charset="-18"/>
              </a:rPr>
              <a:t>Obcy był zatem przybyszem przebywającym na Śląsku czasowo lub na stałe, jak również potomkiem przybysza. </a:t>
            </a:r>
          </a:p>
          <a:p>
            <a:pPr marL="0" indent="0" algn="just">
              <a:buNone/>
            </a:pPr>
            <a:r>
              <a:rPr lang="pl-PL" dirty="0" smtClean="0">
                <a:latin typeface="Berylium" panose="02040602060501010103" pitchFamily="18" charset="-18"/>
              </a:rPr>
              <a:t>Osobną podgrupę tworzyli wójtowie, którzy z racji stanowiska byli zobowiązani do konnej służby zbrojnej, stanowiąc integralną część rycerskiego pospolitego ruszenia. Także sędziowie prawa niemieckiego i urzędnicy dworscy podkreślali swą przynależność do stanu rycerskiego korzystając z pieczęci herbowej albo też urzędniczej, otrzymanej od księcia. </a:t>
            </a:r>
          </a:p>
          <a:p>
            <a:pPr marL="0" indent="0" algn="just">
              <a:buNone/>
            </a:pPr>
            <a:r>
              <a:rPr lang="pl-PL" dirty="0">
                <a:latin typeface="Berylium" panose="02040602060501010103" pitchFamily="18" charset="-18"/>
              </a:rPr>
              <a:t>Zebrany materiał sfragistyczny został </a:t>
            </a:r>
            <a:r>
              <a:rPr lang="pl-PL" dirty="0" smtClean="0">
                <a:latin typeface="Berylium" panose="02040602060501010103" pitchFamily="18" charset="-18"/>
              </a:rPr>
              <a:t>podzielony </a:t>
            </a:r>
            <a:r>
              <a:rPr lang="pl-PL" dirty="0">
                <a:latin typeface="Berylium" panose="02040602060501010103" pitchFamily="18" charset="-18"/>
              </a:rPr>
              <a:t>według podstawowych typów pieczęci rycerskiej (herbowej) na:</a:t>
            </a:r>
          </a:p>
          <a:p>
            <a:pPr lvl="1" algn="just"/>
            <a:r>
              <a:rPr lang="pl-PL" sz="2900" dirty="0">
                <a:latin typeface="Berylium" panose="02040602060501010103" pitchFamily="18" charset="-18"/>
              </a:rPr>
              <a:t>pieczęcie tarczowe,</a:t>
            </a:r>
          </a:p>
          <a:p>
            <a:pPr lvl="1" algn="just"/>
            <a:r>
              <a:rPr lang="pl-PL" sz="2900" dirty="0">
                <a:latin typeface="Berylium" panose="02040602060501010103" pitchFamily="18" charset="-18"/>
              </a:rPr>
              <a:t>pieczęcie okrągłe z godłem w polu pieczęci,</a:t>
            </a:r>
          </a:p>
          <a:p>
            <a:pPr lvl="1" algn="just"/>
            <a:r>
              <a:rPr lang="pl-PL" sz="2900" dirty="0">
                <a:latin typeface="Berylium" panose="02040602060501010103" pitchFamily="18" charset="-18"/>
              </a:rPr>
              <a:t>pieczęcie okrągłe z godłem na tarczy,</a:t>
            </a:r>
          </a:p>
          <a:p>
            <a:pPr lvl="1"/>
            <a:r>
              <a:rPr lang="pl-PL" sz="2900" dirty="0">
                <a:latin typeface="Berylium" panose="02040602060501010103" pitchFamily="18" charset="-18"/>
              </a:rPr>
              <a:t>pieczęcie okrągłe z pełnym herbem, tj. zawierające godło umieszczone na tarczy nakrytej hełmem z klejnotem.</a:t>
            </a:r>
          </a:p>
          <a:p>
            <a:pPr marL="0" indent="0" algn="just">
              <a:buNone/>
            </a:pPr>
            <a:r>
              <a:rPr lang="pl-PL" dirty="0">
                <a:latin typeface="Berylium" panose="02040602060501010103" pitchFamily="18" charset="-18"/>
              </a:rPr>
              <a:t>W ramach tego podziału poszczególne pieczęcie zostały posegregowane według motywów ikonograficznych dominujących na wizerunkach </a:t>
            </a:r>
            <a:r>
              <a:rPr lang="pl-PL" dirty="0" err="1">
                <a:latin typeface="Berylium" panose="02040602060501010103" pitchFamily="18" charset="-18"/>
              </a:rPr>
              <a:t>napieczętnych</a:t>
            </a:r>
            <a:r>
              <a:rPr lang="pl-PL" dirty="0">
                <a:latin typeface="Berylium" panose="02040602060501010103" pitchFamily="18" charset="-18"/>
              </a:rPr>
              <a:t>, a w dalszej kolejności </a:t>
            </a:r>
            <a:r>
              <a:rPr lang="pl-PL" dirty="0" smtClean="0">
                <a:latin typeface="Berylium" panose="02040602060501010103" pitchFamily="18" charset="-18"/>
              </a:rPr>
              <a:t/>
            </a:r>
            <a:br>
              <a:rPr lang="pl-PL" dirty="0" smtClean="0">
                <a:latin typeface="Berylium" panose="02040602060501010103" pitchFamily="18" charset="-18"/>
              </a:rPr>
            </a:br>
            <a:r>
              <a:rPr lang="pl-PL" dirty="0" smtClean="0">
                <a:latin typeface="Berylium" panose="02040602060501010103" pitchFamily="18" charset="-18"/>
              </a:rPr>
              <a:t>– chronologicznie</a:t>
            </a:r>
            <a:r>
              <a:rPr lang="pl-PL" dirty="0">
                <a:latin typeface="Berylium" panose="02040602060501010103" pitchFamily="18" charset="-18"/>
              </a:rPr>
              <a:t>. </a:t>
            </a:r>
          </a:p>
          <a:p>
            <a:endParaRPr lang="pl-PL" dirty="0" smtClean="0"/>
          </a:p>
        </p:txBody>
      </p:sp>
    </p:spTree>
    <p:extLst>
      <p:ext uri="{BB962C8B-B14F-4D97-AF65-F5344CB8AC3E}">
        <p14:creationId xmlns:p14="http://schemas.microsoft.com/office/powerpoint/2010/main" val="42267968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fontScale="90000"/>
          </a:bodyPr>
          <a:lstStyle/>
          <a:p>
            <a:pPr>
              <a:spcAft>
                <a:spcPts val="0"/>
              </a:spcAft>
            </a:pPr>
            <a:r>
              <a:rPr lang="pl-PL" dirty="0" smtClean="0">
                <a:latin typeface="Berylium" panose="02040602060501010103" pitchFamily="18" charset="-18"/>
              </a:rPr>
              <a:t>Jan </a:t>
            </a:r>
            <a:r>
              <a:rPr lang="pl-PL" dirty="0" err="1" smtClean="0">
                <a:latin typeface="Berylium" panose="02040602060501010103" pitchFamily="18" charset="-18"/>
              </a:rPr>
              <a:t>Riemberg</a:t>
            </a:r>
            <a:r>
              <a:rPr lang="pl-PL" dirty="0" smtClean="0">
                <a:latin typeface="Berylium" panose="02040602060501010103" pitchFamily="18" charset="-18"/>
              </a:rPr>
              <a:t> (sędzia dworski</a:t>
            </a:r>
            <a:br>
              <a:rPr lang="pl-PL" dirty="0" smtClean="0">
                <a:latin typeface="Berylium" panose="02040602060501010103" pitchFamily="18" charset="-18"/>
              </a:rPr>
            </a:br>
            <a:r>
              <a:rPr lang="pl-PL" dirty="0" smtClean="0">
                <a:latin typeface="Berylium" panose="02040602060501010103" pitchFamily="18" charset="-18"/>
              </a:rPr>
              <a:t>w Legnicy), 1322 r., </a:t>
            </a:r>
            <a:br>
              <a:rPr lang="pl-PL" dirty="0" smtClean="0">
                <a:latin typeface="Berylium" panose="02040602060501010103" pitchFamily="18" charset="-18"/>
              </a:rPr>
            </a:br>
            <a:r>
              <a:rPr lang="pl-PL" dirty="0" smtClean="0">
                <a:latin typeface="Berylium" panose="02040602060501010103" pitchFamily="18" charset="-18"/>
              </a:rPr>
              <a:t>rep. 66, sygn. 67 (74)</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5" name="Symbol zastępczy tekstu 4"/>
          <p:cNvSpPr>
            <a:spLocks noGrp="1"/>
          </p:cNvSpPr>
          <p:nvPr>
            <p:ph type="body" sz="quarter" idx="3"/>
          </p:nvPr>
        </p:nvSpPr>
        <p:spPr>
          <a:xfrm>
            <a:off x="6133085" y="5807034"/>
            <a:ext cx="6058915" cy="1065903"/>
          </a:xfrm>
        </p:spPr>
        <p:txBody>
          <a:bodyPr>
            <a:normAutofit fontScale="85000" lnSpcReduction="20000"/>
          </a:bodyPr>
          <a:lstStyle/>
          <a:p>
            <a:pPr algn="ctr"/>
            <a:r>
              <a:rPr lang="pl-PL" b="0" dirty="0">
                <a:latin typeface="Berylium" panose="02040602060501010103" pitchFamily="18" charset="-18"/>
              </a:rPr>
              <a:t>Ujęcie w skali szarości o wzmocnionej fakturze wygenerowane za pomocą narzędzia “</a:t>
            </a:r>
            <a:r>
              <a:rPr lang="pl-PL" b="0" dirty="0" err="1">
                <a:latin typeface="Berylium" panose="02040602060501010103" pitchFamily="18" charset="-18"/>
              </a:rPr>
              <a:t>Specular</a:t>
            </a:r>
            <a:r>
              <a:rPr lang="pl-PL" b="0" dirty="0">
                <a:latin typeface="Berylium" panose="02040602060501010103" pitchFamily="18" charset="-18"/>
              </a:rPr>
              <a:t> Enhancement” dostępnego </a:t>
            </a:r>
            <a:r>
              <a:rPr lang="pl-PL" b="0" dirty="0" smtClean="0">
                <a:latin typeface="Berylium" panose="02040602060501010103" pitchFamily="18" charset="-18"/>
              </a:rPr>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a:latin typeface="Berylium" panose="02040602060501010103" pitchFamily="18" charset="-18"/>
              </a:rPr>
              <a:t>RTIViewer</a:t>
            </a:r>
            <a:r>
              <a:rPr lang="pl-PL" b="0" dirty="0">
                <a:latin typeface="Berylium" panose="02040602060501010103" pitchFamily="18" charset="-18"/>
              </a:rPr>
              <a:t>. Kliknij w fotografię, by przejść do strumienia </a:t>
            </a:r>
            <a:r>
              <a:rPr lang="pl-PL" b="0" dirty="0" smtClean="0">
                <a:latin typeface="Berylium" panose="02040602060501010103" pitchFamily="18" charset="-18"/>
              </a:rPr>
              <a:t/>
            </a:r>
            <a:br>
              <a:rPr lang="pl-PL" b="0" dirty="0" smtClean="0">
                <a:latin typeface="Berylium" panose="02040602060501010103" pitchFamily="18" charset="-18"/>
              </a:rPr>
            </a:br>
            <a:r>
              <a:rPr lang="pl-PL" b="0" dirty="0" smtClean="0">
                <a:latin typeface="Berylium" panose="02040602060501010103" pitchFamily="18" charset="-18"/>
              </a:rPr>
              <a:t>i </a:t>
            </a:r>
            <a:r>
              <a:rPr lang="pl-PL" b="0" dirty="0">
                <a:latin typeface="Berylium" panose="02040602060501010103" pitchFamily="18" charset="-18"/>
              </a:rPr>
              <a:t>obejrzeć pozostałe ujęcia pieczęci</a:t>
            </a:r>
            <a:r>
              <a:rPr lang="pl-PL" b="0" dirty="0" smtClean="0">
                <a:latin typeface="Berylium" panose="02040602060501010103" pitchFamily="18" charset="-18"/>
              </a:rPr>
              <a:t>.</a:t>
            </a:r>
            <a:endParaRPr lang="pl-PL" b="0" dirty="0">
              <a:latin typeface="Berylium" panose="02040602060501010103" pitchFamily="18" charset="-18"/>
            </a:endParaRPr>
          </a:p>
        </p:txBody>
      </p:sp>
      <p:pic>
        <p:nvPicPr>
          <p:cNvPr id="10" name="Symbol zastępczy zawartości 9">
            <a:hlinkClick r:id="rId2" tooltip="Kliknij aby obejrzeć pozostałe ujęcia"/>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33085" y="1"/>
            <a:ext cx="6058915" cy="5807033"/>
          </a:xfrm>
        </p:spPr>
      </p:pic>
      <p:pic>
        <p:nvPicPr>
          <p:cNvPr id="9" name="Symbol zastępczy zawartości 8">
            <a:hlinkClick r:id="rId4" tooltip="Kliknij aby obejrzeć pieczęć zdigitalizowaną w technice RTI"/>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 y="2859676"/>
            <a:ext cx="5997487" cy="3998324"/>
          </a:xfrm>
        </p:spPr>
      </p:pic>
    </p:spTree>
    <p:extLst>
      <p:ext uri="{BB962C8B-B14F-4D97-AF65-F5344CB8AC3E}">
        <p14:creationId xmlns:p14="http://schemas.microsoft.com/office/powerpoint/2010/main" val="2155036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rmAutofit fontScale="90000"/>
          </a:bodyPr>
          <a:lstStyle/>
          <a:p>
            <a:pPr algn="ctr"/>
            <a:r>
              <a:rPr lang="pl-PL" dirty="0">
                <a:latin typeface="Berylium" panose="02040602060501010103" pitchFamily="18" charset="-18"/>
              </a:rPr>
              <a:t>Jan </a:t>
            </a:r>
            <a:r>
              <a:rPr lang="pl-PL" dirty="0" err="1">
                <a:latin typeface="Berylium" panose="02040602060501010103" pitchFamily="18" charset="-18"/>
              </a:rPr>
              <a:t>Riemberg</a:t>
            </a:r>
            <a:r>
              <a:rPr lang="pl-PL" dirty="0">
                <a:latin typeface="Berylium" panose="02040602060501010103" pitchFamily="18" charset="-18"/>
              </a:rPr>
              <a:t> (sędzia </a:t>
            </a:r>
            <a:r>
              <a:rPr lang="pl-PL" dirty="0" smtClean="0">
                <a:latin typeface="Berylium" panose="02040602060501010103" pitchFamily="18" charset="-18"/>
              </a:rPr>
              <a:t>dworski w </a:t>
            </a:r>
            <a:r>
              <a:rPr lang="pl-PL" dirty="0">
                <a:latin typeface="Berylium" panose="02040602060501010103" pitchFamily="18" charset="-18"/>
              </a:rPr>
              <a:t>Legnicy), 1322 r., </a:t>
            </a:r>
            <a:r>
              <a:rPr lang="pl-PL" dirty="0" smtClean="0">
                <a:latin typeface="Berylium" panose="02040602060501010103" pitchFamily="18" charset="-18"/>
              </a:rPr>
              <a:t/>
            </a:r>
            <a:br>
              <a:rPr lang="pl-PL" dirty="0" smtClean="0">
                <a:latin typeface="Berylium" panose="02040602060501010103" pitchFamily="18" charset="-18"/>
              </a:rPr>
            </a:br>
            <a:r>
              <a:rPr lang="pl-PL" dirty="0" smtClean="0">
                <a:latin typeface="Berylium" panose="02040602060501010103" pitchFamily="18" charset="-18"/>
              </a:rPr>
              <a:t>rep</a:t>
            </a:r>
            <a:r>
              <a:rPr lang="pl-PL" dirty="0">
                <a:latin typeface="Berylium" panose="02040602060501010103" pitchFamily="18" charset="-18"/>
              </a:rPr>
              <a:t>. 66, sygn. 67 (74)</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Jana </a:t>
            </a:r>
            <a:r>
              <a:rPr lang="pl-PL" sz="1800" b="1" dirty="0" err="1">
                <a:latin typeface="Berylium" panose="02040602060501010103" pitchFamily="18" charset="-18"/>
              </a:rPr>
              <a:t>Riemberga</a:t>
            </a:r>
            <a:r>
              <a:rPr lang="pl-PL" sz="1800" b="1" dirty="0">
                <a:latin typeface="Berylium" panose="02040602060501010103" pitchFamily="18" charset="-18"/>
              </a:rPr>
              <a:t>, sędziego dworskiego w Legnicy</a:t>
            </a:r>
            <a:r>
              <a:rPr lang="pl-PL" sz="1800" dirty="0">
                <a:latin typeface="Berylium" panose="02040602060501010103" pitchFamily="18" charset="-18"/>
              </a:rPr>
              <a:t>, zachowana przy jego dokumencie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18 VI 1322, zgodnie z którym poczynił nadanie na rzecz szpitala św. Mikołaja.</a:t>
            </a: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smtClean="0">
                <a:latin typeface="Berylium" panose="02040602060501010103" pitchFamily="18" charset="-18"/>
              </a:rPr>
              <a:t>„</a:t>
            </a:r>
            <a:r>
              <a:rPr lang="pl-PL" sz="1800" u="sng" dirty="0">
                <a:latin typeface="Berylium" panose="02040602060501010103" pitchFamily="18" charset="-18"/>
              </a:rPr>
              <a:t>Okrągła pieczęć herbowa z hełmem i klejnotem.</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W polu pieczęci hełm garnczkowy na wprost ozdobiony klejnotem w postaci dwóch okrągłych sprzączek od pasa. </a:t>
            </a:r>
          </a:p>
          <a:p>
            <a:pPr marL="0" indent="0" algn="just">
              <a:buNone/>
            </a:pPr>
            <a:r>
              <a:rPr lang="pl-PL" sz="1800" dirty="0">
                <a:latin typeface="Berylium" panose="02040602060501010103" pitchFamily="18" charset="-18"/>
              </a:rPr>
              <a:t>Napis majuskułą gotycką: + S . IOHANNIS . RYMB’(er)G”</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1, Wrocław 2018, </a:t>
            </a:r>
            <a:r>
              <a:rPr lang="pl-PL" sz="1800" dirty="0" smtClean="0">
                <a:latin typeface="Berylium" panose="02040602060501010103" pitchFamily="18" charset="-18"/>
              </a:rPr>
              <a:t>s</a:t>
            </a:r>
            <a:r>
              <a:rPr lang="pl-PL" sz="1800" dirty="0">
                <a:latin typeface="Berylium" panose="02040602060501010103" pitchFamily="18" charset="-18"/>
              </a:rPr>
              <a:t>. 663,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nr </a:t>
            </a:r>
            <a:r>
              <a:rPr lang="pl-PL" sz="1800" dirty="0">
                <a:latin typeface="Berylium" panose="02040602060501010103" pitchFamily="18" charset="-18"/>
              </a:rPr>
              <a:t>648.</a:t>
            </a:r>
          </a:p>
          <a:p>
            <a:pPr marL="0" indent="0" algn="just">
              <a:buNone/>
            </a:pPr>
            <a:r>
              <a:rPr lang="pl-PL" sz="1800" b="1" dirty="0">
                <a:latin typeface="Berylium" panose="02040602060501010103" pitchFamily="18" charset="-18"/>
              </a:rPr>
              <a:t>Godło z dominującym motywem uzbrojenia (pieczęć hełmowa).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Hełm, jeden z głównych atrybutów stanu rycerskiego, ważna część uzbrojenia ochronnego, tutaj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postaci hełmu garnczkowego ujętego </a:t>
            </a:r>
            <a:r>
              <a:rPr lang="pl-PL" sz="1800" i="1" dirty="0">
                <a:latin typeface="Berylium" panose="02040602060501010103" pitchFamily="18" charset="-18"/>
              </a:rPr>
              <a:t>en face</a:t>
            </a:r>
            <a:r>
              <a:rPr lang="pl-PL" sz="1800" dirty="0">
                <a:latin typeface="Berylium" panose="02040602060501010103" pitchFamily="18" charset="-18"/>
              </a:rPr>
              <a:t>. Jego ważnym dopełnieniem heraldycznym był klejnot, tu w formie okrągłej klamry, symbolu niezawodnej przyjaźni.</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400" b="1" dirty="0">
                <a:latin typeface="Berylium" panose="02040602060501010103" pitchFamily="18" charset="-18"/>
              </a:rPr>
              <a:t>Materiał:</a:t>
            </a:r>
            <a:endParaRPr lang="pl-PL" sz="1400" dirty="0">
              <a:latin typeface="Berylium" panose="02040602060501010103" pitchFamily="18" charset="-18"/>
            </a:endParaRPr>
          </a:p>
          <a:p>
            <a:pPr marL="0" indent="0">
              <a:buNone/>
            </a:pPr>
            <a:r>
              <a:rPr lang="pl-PL" sz="1400" dirty="0">
                <a:latin typeface="Berylium" panose="02040602060501010103" pitchFamily="18" charset="-18"/>
              </a:rPr>
              <a:t>Wosk naturalny, jasny i matowy. Pieczęć podwieszona na pasku pergaminowym</a:t>
            </a:r>
            <a:r>
              <a:rPr lang="pl-PL" sz="1400" dirty="0" smtClean="0">
                <a:latin typeface="Berylium" panose="02040602060501010103" pitchFamily="18" charset="-18"/>
              </a:rPr>
              <a:t>.</a:t>
            </a:r>
            <a:endParaRPr lang="pl-PL" sz="1400" dirty="0">
              <a:latin typeface="Berylium" panose="02040602060501010103" pitchFamily="18" charset="-18"/>
            </a:endParaRPr>
          </a:p>
          <a:p>
            <a:pPr marL="0" indent="0">
              <a:buNone/>
            </a:pPr>
            <a:r>
              <a:rPr lang="pl-PL" sz="1400" b="1" dirty="0">
                <a:latin typeface="Berylium" panose="02040602060501010103" pitchFamily="18" charset="-18"/>
              </a:rPr>
              <a:t>Wymiary:</a:t>
            </a:r>
            <a:endParaRPr lang="pl-PL" sz="1400" dirty="0">
              <a:latin typeface="Berylium" panose="02040602060501010103" pitchFamily="18" charset="-18"/>
            </a:endParaRPr>
          </a:p>
          <a:p>
            <a:pPr marL="0" indent="0">
              <a:buNone/>
            </a:pPr>
            <a:r>
              <a:rPr lang="pl-PL" sz="1400" dirty="0">
                <a:latin typeface="Berylium" panose="02040602060501010103" pitchFamily="18" charset="-18"/>
              </a:rPr>
              <a:t>ø 28 </a:t>
            </a:r>
            <a:r>
              <a:rPr lang="pl-PL" sz="1400" dirty="0" smtClean="0">
                <a:latin typeface="Berylium" panose="02040602060501010103" pitchFamily="18" charset="-18"/>
              </a:rPr>
              <a:t>mm</a:t>
            </a:r>
            <a:endParaRPr lang="pl-PL" sz="1400" dirty="0">
              <a:latin typeface="Berylium" panose="02040602060501010103" pitchFamily="18" charset="-18"/>
            </a:endParaRPr>
          </a:p>
          <a:p>
            <a:pPr marL="0" indent="0">
              <a:buNone/>
            </a:pPr>
            <a:r>
              <a:rPr lang="pl-PL" sz="1400" b="1" dirty="0" smtClean="0">
                <a:latin typeface="Berylium" panose="02040602060501010103" pitchFamily="18" charset="-18"/>
              </a:rPr>
              <a:t>Dalsza literatura:</a:t>
            </a:r>
            <a:endParaRPr lang="pl-PL" sz="1400" dirty="0">
              <a:latin typeface="Berylium" panose="02040602060501010103" pitchFamily="18" charset="-18"/>
            </a:endParaRPr>
          </a:p>
          <a:p>
            <a:pPr marL="0" indent="0">
              <a:buNone/>
            </a:pPr>
            <a:r>
              <a:rPr lang="pl-PL" sz="1400" dirty="0">
                <a:latin typeface="Berylium" panose="02040602060501010103" pitchFamily="18" charset="-18"/>
              </a:rPr>
              <a:t>Roman Stelmach, </a:t>
            </a:r>
            <a:r>
              <a:rPr lang="pl-PL" sz="1400" i="1" dirty="0">
                <a:latin typeface="Berylium" panose="02040602060501010103" pitchFamily="18" charset="-18"/>
              </a:rPr>
              <a:t>Katalog średniowiecznych dokumentów przechowywanych w Archiwum Państwowym we Wrocławiu</a:t>
            </a:r>
            <a:r>
              <a:rPr lang="pl-PL" sz="1400" dirty="0">
                <a:latin typeface="Berylium" panose="02040602060501010103" pitchFamily="18" charset="-18"/>
              </a:rPr>
              <a:t>, Racibórz 2014, </a:t>
            </a:r>
            <a:r>
              <a:rPr lang="pl-PL" sz="1400" dirty="0" smtClean="0">
                <a:latin typeface="Berylium" panose="02040602060501010103" pitchFamily="18" charset="-18"/>
              </a:rPr>
              <a:t/>
            </a:r>
            <a:br>
              <a:rPr lang="pl-PL" sz="1400" dirty="0" smtClean="0">
                <a:latin typeface="Berylium" panose="02040602060501010103" pitchFamily="18" charset="-18"/>
              </a:rPr>
            </a:br>
            <a:r>
              <a:rPr lang="pl-PL" sz="1400" dirty="0" smtClean="0">
                <a:latin typeface="Berylium" panose="02040602060501010103" pitchFamily="18" charset="-18"/>
              </a:rPr>
              <a:t>s</a:t>
            </a:r>
            <a:r>
              <a:rPr lang="pl-PL" sz="1400" dirty="0">
                <a:latin typeface="Berylium" panose="02040602060501010103" pitchFamily="18" charset="-18"/>
              </a:rPr>
              <a:t>. 96, nr 1477.</a:t>
            </a:r>
          </a:p>
          <a:p>
            <a:pPr marL="0" indent="0">
              <a:buNone/>
            </a:pPr>
            <a:r>
              <a:rPr lang="pl-PL" sz="1400" dirty="0">
                <a:latin typeface="Berylium" panose="02040602060501010103" pitchFamily="18" charset="-18"/>
              </a:rPr>
              <a:t>Marek Wójcik, </a:t>
            </a:r>
            <a:r>
              <a:rPr lang="pl-PL" sz="1400" i="1" dirty="0">
                <a:latin typeface="Berylium" panose="02040602060501010103" pitchFamily="18" charset="-18"/>
              </a:rPr>
              <a:t>Herby, hełmy i klejnoty. Uniwersalne i swoiste treści obrazowe pieczęci rycerstwa śląskiego</a:t>
            </a:r>
            <a:r>
              <a:rPr lang="pl-PL" sz="1400" dirty="0">
                <a:latin typeface="Berylium" panose="02040602060501010103" pitchFamily="18" charset="-18"/>
              </a:rPr>
              <a:t>, w: </a:t>
            </a:r>
            <a:r>
              <a:rPr lang="pl-PL" sz="1400" i="1" dirty="0">
                <a:latin typeface="Berylium" panose="02040602060501010103" pitchFamily="18" charset="-18"/>
              </a:rPr>
              <a:t>Wokół znaków i symboli. Herby, pieczęcie i monety na Pomorzu, Śląsku, Ziemi Lubuskiej do 1945 roku</a:t>
            </a:r>
            <a:r>
              <a:rPr lang="pl-PL" sz="1400" dirty="0">
                <a:latin typeface="Berylium" panose="02040602060501010103" pitchFamily="18" charset="-18"/>
              </a:rPr>
              <a:t>, red. Agnieszka Chlebowska, Agnieszka Gut, Warszawa 2008, </a:t>
            </a:r>
            <a:r>
              <a:rPr lang="pl-PL" sz="1400" dirty="0" smtClean="0">
                <a:latin typeface="Berylium" panose="02040602060501010103" pitchFamily="18" charset="-18"/>
              </a:rPr>
              <a:t/>
            </a:r>
            <a:br>
              <a:rPr lang="pl-PL" sz="1400" dirty="0" smtClean="0">
                <a:latin typeface="Berylium" panose="02040602060501010103" pitchFamily="18" charset="-18"/>
              </a:rPr>
            </a:br>
            <a:r>
              <a:rPr lang="pl-PL" sz="1400" dirty="0" smtClean="0">
                <a:latin typeface="Berylium" panose="02040602060501010103" pitchFamily="18" charset="-18"/>
              </a:rPr>
              <a:t>s</a:t>
            </a:r>
            <a:r>
              <a:rPr lang="pl-PL" sz="1400" dirty="0">
                <a:latin typeface="Berylium" panose="02040602060501010103" pitchFamily="18" charset="-18"/>
              </a:rPr>
              <a:t>. 58-60.</a:t>
            </a:r>
          </a:p>
          <a:p>
            <a:pPr marL="0" indent="0">
              <a:buNone/>
            </a:pPr>
            <a:r>
              <a:rPr lang="pl-PL" sz="1400" dirty="0">
                <a:latin typeface="Berylium" panose="02040602060501010103" pitchFamily="18" charset="-18"/>
              </a:rPr>
              <a:t>Marek Wójcik, </a:t>
            </a:r>
            <a:r>
              <a:rPr lang="pl-PL" sz="1400" i="1" dirty="0">
                <a:latin typeface="Berylium" panose="02040602060501010103" pitchFamily="18" charset="-18"/>
              </a:rPr>
              <a:t>Od hełmu do herbu - przyczynek nad </a:t>
            </a:r>
            <a:r>
              <a:rPr lang="pl-PL" sz="1400" i="1" dirty="0" err="1">
                <a:latin typeface="Berylium" panose="02040602060501010103" pitchFamily="18" charset="-18"/>
              </a:rPr>
              <a:t>heraldyzacją</a:t>
            </a:r>
            <a:r>
              <a:rPr lang="pl-PL" sz="1400" i="1" dirty="0">
                <a:latin typeface="Berylium" panose="02040602060501010103" pitchFamily="18" charset="-18"/>
              </a:rPr>
              <a:t> znaku rycerstwa śląskiego</a:t>
            </a:r>
            <a:r>
              <a:rPr lang="pl-PL" sz="1400" dirty="0">
                <a:latin typeface="Berylium" panose="02040602060501010103" pitchFamily="18" charset="-18"/>
              </a:rPr>
              <a:t>, w: </a:t>
            </a:r>
            <a:r>
              <a:rPr lang="pl-PL" sz="1400" i="1" dirty="0">
                <a:latin typeface="Berylium" panose="02040602060501010103" pitchFamily="18" charset="-18"/>
              </a:rPr>
              <a:t>Pieczęcie herbowe – herby na pieczęciach</a:t>
            </a:r>
            <a:r>
              <a:rPr lang="pl-PL" sz="1400" dirty="0">
                <a:latin typeface="Berylium" panose="02040602060501010103" pitchFamily="18" charset="-18"/>
              </a:rPr>
              <a:t>, red. Wojciech </a:t>
            </a:r>
            <a:r>
              <a:rPr lang="pl-PL" sz="1400" dirty="0" err="1">
                <a:latin typeface="Berylium" panose="02040602060501010103" pitchFamily="18" charset="-18"/>
              </a:rPr>
              <a:t>Drelicharz</a:t>
            </a:r>
            <a:r>
              <a:rPr lang="pl-PL" sz="1400" dirty="0">
                <a:latin typeface="Berylium" panose="02040602060501010103" pitchFamily="18" charset="-18"/>
              </a:rPr>
              <a:t>, Zenon Piech, Warszawa 2011, s. </a:t>
            </a:r>
            <a:r>
              <a:rPr lang="pl-PL" sz="1400" dirty="0" smtClean="0">
                <a:latin typeface="Berylium" panose="02040602060501010103" pitchFamily="18" charset="-18"/>
              </a:rPr>
              <a:t>268.</a:t>
            </a:r>
          </a:p>
          <a:p>
            <a:pPr marL="0" indent="0">
              <a:buNone/>
            </a:pPr>
            <a:r>
              <a:rPr lang="pl-PL" sz="1400" dirty="0">
                <a:latin typeface="Berylium" panose="02040602060501010103" pitchFamily="18" charset="-18"/>
              </a:rPr>
              <a:t>Alfred Znamierowski, </a:t>
            </a:r>
            <a:r>
              <a:rPr lang="pl-PL" sz="1400" i="1" dirty="0">
                <a:latin typeface="Berylium" panose="02040602060501010103" pitchFamily="18" charset="-18"/>
              </a:rPr>
              <a:t>Heraldyka i </a:t>
            </a:r>
            <a:r>
              <a:rPr lang="pl-PL" sz="1400" i="1" dirty="0" err="1">
                <a:latin typeface="Berylium" panose="02040602060501010103" pitchFamily="18" charset="-18"/>
              </a:rPr>
              <a:t>weksylologia</a:t>
            </a:r>
            <a:r>
              <a:rPr lang="pl-PL" sz="1400" dirty="0">
                <a:latin typeface="Berylium" panose="02040602060501010103" pitchFamily="18" charset="-18"/>
              </a:rPr>
              <a:t>, Warszawa 2017, s. 140-141, </a:t>
            </a:r>
            <a:r>
              <a:rPr lang="pl-PL" sz="1400" dirty="0" smtClean="0">
                <a:latin typeface="Berylium" panose="02040602060501010103" pitchFamily="18" charset="-18"/>
              </a:rPr>
              <a:t>186.</a:t>
            </a:r>
            <a:endParaRPr lang="pl-PL" sz="1400" dirty="0">
              <a:latin typeface="Berylium" panose="02040602060501010103" pitchFamily="18" charset="-18"/>
            </a:endParaRPr>
          </a:p>
        </p:txBody>
      </p:sp>
    </p:spTree>
    <p:extLst>
      <p:ext uri="{BB962C8B-B14F-4D97-AF65-F5344CB8AC3E}">
        <p14:creationId xmlns:p14="http://schemas.microsoft.com/office/powerpoint/2010/main" val="26432872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smtClean="0">
                <a:latin typeface="Berylium" panose="02040602060501010103" pitchFamily="18" charset="-18"/>
              </a:rPr>
              <a:t>Jan </a:t>
            </a:r>
            <a:r>
              <a:rPr lang="pl-PL" dirty="0" err="1" smtClean="0">
                <a:latin typeface="Berylium" panose="02040602060501010103" pitchFamily="18" charset="-18"/>
              </a:rPr>
              <a:t>Seckil</a:t>
            </a:r>
            <a:r>
              <a:rPr lang="pl-PL" dirty="0" smtClean="0">
                <a:latin typeface="Berylium" panose="02040602060501010103" pitchFamily="18" charset="-18"/>
              </a:rPr>
              <a:t> z Ciepłowodów,</a:t>
            </a:r>
            <a:br>
              <a:rPr lang="pl-PL" dirty="0" smtClean="0">
                <a:latin typeface="Berylium" panose="02040602060501010103" pitchFamily="18" charset="-18"/>
              </a:rPr>
            </a:br>
            <a:r>
              <a:rPr lang="pl-PL" dirty="0" smtClean="0">
                <a:latin typeface="Berylium" panose="02040602060501010103" pitchFamily="18" charset="-18"/>
              </a:rPr>
              <a:t>1323 r., rep. 88, sygn. 73 (94)</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5" name="Symbol zastępczy tekstu 4"/>
          <p:cNvSpPr>
            <a:spLocks noGrp="1"/>
          </p:cNvSpPr>
          <p:nvPr>
            <p:ph type="body" sz="quarter" idx="3"/>
          </p:nvPr>
        </p:nvSpPr>
        <p:spPr>
          <a:xfrm>
            <a:off x="6160607" y="5807034"/>
            <a:ext cx="6031393" cy="1065903"/>
          </a:xfrm>
        </p:spPr>
        <p:txBody>
          <a:bodyPr>
            <a:normAutofit fontScale="85000" lnSpcReduction="20000"/>
          </a:bodyPr>
          <a:lstStyle/>
          <a:p>
            <a:pPr algn="ctr"/>
            <a:r>
              <a:rPr lang="pl-PL" b="0" dirty="0">
                <a:latin typeface="Berylium" panose="02040602060501010103" pitchFamily="18" charset="-18"/>
              </a:rPr>
              <a:t>Ujęcie w skali szarości o wzmocnionej fakturze wygenerowane za pomocą narzędzia “</a:t>
            </a:r>
            <a:r>
              <a:rPr lang="pl-PL" b="0" dirty="0" err="1">
                <a:latin typeface="Berylium" panose="02040602060501010103" pitchFamily="18" charset="-18"/>
              </a:rPr>
              <a:t>Specular</a:t>
            </a:r>
            <a:r>
              <a:rPr lang="pl-PL" b="0" dirty="0">
                <a:latin typeface="Berylium" panose="02040602060501010103" pitchFamily="18" charset="-18"/>
              </a:rPr>
              <a:t> Enhancement” dostępnego </a:t>
            </a:r>
            <a:r>
              <a:rPr lang="pl-PL" b="0" dirty="0" smtClean="0">
                <a:latin typeface="Berylium" panose="02040602060501010103" pitchFamily="18" charset="-18"/>
              </a:rPr>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a:latin typeface="Berylium" panose="02040602060501010103" pitchFamily="18" charset="-18"/>
              </a:rPr>
              <a:t>RTIViewer</a:t>
            </a:r>
            <a:r>
              <a:rPr lang="pl-PL" b="0" dirty="0">
                <a:latin typeface="Berylium" panose="02040602060501010103" pitchFamily="18" charset="-18"/>
              </a:rPr>
              <a:t>. Kliknij w fotografię, by przejść do strumienia </a:t>
            </a:r>
            <a:r>
              <a:rPr lang="pl-PL" b="0" dirty="0" smtClean="0">
                <a:latin typeface="Berylium" panose="02040602060501010103" pitchFamily="18" charset="-18"/>
              </a:rPr>
              <a:t/>
            </a:r>
            <a:br>
              <a:rPr lang="pl-PL" b="0" dirty="0" smtClean="0">
                <a:latin typeface="Berylium" panose="02040602060501010103" pitchFamily="18" charset="-18"/>
              </a:rPr>
            </a:br>
            <a:r>
              <a:rPr lang="pl-PL" b="0" dirty="0" smtClean="0">
                <a:latin typeface="Berylium" panose="02040602060501010103" pitchFamily="18" charset="-18"/>
              </a:rPr>
              <a:t>i </a:t>
            </a:r>
            <a:r>
              <a:rPr lang="pl-PL" b="0" dirty="0">
                <a:latin typeface="Berylium" panose="02040602060501010103" pitchFamily="18" charset="-18"/>
              </a:rPr>
              <a:t>obejrzeć pozostałe ujęcia pieczęci</a:t>
            </a:r>
            <a:r>
              <a:rPr lang="pl-PL" b="0" dirty="0" smtClean="0">
                <a:latin typeface="Berylium" panose="02040602060501010103" pitchFamily="18" charset="-18"/>
              </a:rPr>
              <a:t>.</a:t>
            </a:r>
            <a:endParaRPr lang="pl-PL" b="0" dirty="0">
              <a:latin typeface="Berylium" panose="02040602060501010103" pitchFamily="18" charset="-18"/>
            </a:endParaRPr>
          </a:p>
        </p:txBody>
      </p:sp>
      <p:pic>
        <p:nvPicPr>
          <p:cNvPr id="7" name="Symbol zastępczy zawartości 6">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74614"/>
            <a:ext cx="5997486" cy="3998323"/>
          </a:xfrm>
        </p:spPr>
      </p:pic>
      <p:pic>
        <p:nvPicPr>
          <p:cNvPr id="11" name="Symbol zastępczy zawartości 10">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160607" y="1"/>
            <a:ext cx="6031394" cy="5807033"/>
          </a:xfrm>
        </p:spPr>
      </p:pic>
    </p:spTree>
    <p:extLst>
      <p:ext uri="{BB962C8B-B14F-4D97-AF65-F5344CB8AC3E}">
        <p14:creationId xmlns:p14="http://schemas.microsoft.com/office/powerpoint/2010/main" val="736247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rmAutofit/>
          </a:bodyPr>
          <a:lstStyle/>
          <a:p>
            <a:pPr algn="ctr"/>
            <a:r>
              <a:rPr lang="pl-PL" dirty="0">
                <a:latin typeface="Berylium" panose="02040602060501010103" pitchFamily="18" charset="-18"/>
              </a:rPr>
              <a:t>Jan </a:t>
            </a:r>
            <a:r>
              <a:rPr lang="pl-PL" dirty="0" err="1">
                <a:latin typeface="Berylium" panose="02040602060501010103" pitchFamily="18" charset="-18"/>
              </a:rPr>
              <a:t>Seckil</a:t>
            </a:r>
            <a:r>
              <a:rPr lang="pl-PL" dirty="0">
                <a:latin typeface="Berylium" panose="02040602060501010103" pitchFamily="18" charset="-18"/>
              </a:rPr>
              <a:t> z </a:t>
            </a:r>
            <a:r>
              <a:rPr lang="pl-PL" dirty="0" smtClean="0">
                <a:latin typeface="Berylium" panose="02040602060501010103" pitchFamily="18" charset="-18"/>
              </a:rPr>
              <a:t>Ciepłowodów, 1323 </a:t>
            </a:r>
            <a:r>
              <a:rPr lang="pl-PL" dirty="0">
                <a:latin typeface="Berylium" panose="02040602060501010103" pitchFamily="18" charset="-18"/>
              </a:rPr>
              <a:t>r., rep. 88, sygn. 73 (94)</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Jana </a:t>
            </a:r>
            <a:r>
              <a:rPr lang="pl-PL" sz="1800" b="1" dirty="0" err="1">
                <a:latin typeface="Berylium" panose="02040602060501010103" pitchFamily="18" charset="-18"/>
              </a:rPr>
              <a:t>Seckila</a:t>
            </a:r>
            <a:r>
              <a:rPr lang="pl-PL" sz="1800" b="1" dirty="0">
                <a:latin typeface="Berylium" panose="02040602060501010103" pitchFamily="18" charset="-18"/>
              </a:rPr>
              <a:t> z Ciepłowodów (</a:t>
            </a:r>
            <a:r>
              <a:rPr lang="pl-PL" sz="1800" b="1" dirty="0" err="1">
                <a:latin typeface="Berylium" panose="02040602060501010103" pitchFamily="18" charset="-18"/>
              </a:rPr>
              <a:t>Teppliwode</a:t>
            </a:r>
            <a:r>
              <a:rPr lang="pl-PL" sz="1800" b="1" dirty="0">
                <a:latin typeface="Berylium" panose="02040602060501010103" pitchFamily="18" charset="-18"/>
              </a:rPr>
              <a:t>, boczna linia Reichenbachów)</a:t>
            </a:r>
            <a:r>
              <a:rPr lang="pl-PL" sz="1800" dirty="0">
                <a:latin typeface="Berylium" panose="02040602060501010103" pitchFamily="18" charset="-18"/>
              </a:rPr>
              <a:t>, zachowana przy jego dokumencie z 20 V 1323 r. wystawionym w Ząbkowicach Śląskich, który potwierdzał transakcję sprzedaży dokonaną przez wystawcę</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hełmem i klejnotem.</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W polu pieczęci, wypełnionym motywem ulistnionych gałązek, hełm rycerski w lewo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ze </a:t>
            </a:r>
            <a:r>
              <a:rPr lang="pl-PL" sz="1800" dirty="0">
                <a:latin typeface="Berylium" panose="02040602060501010103" pitchFamily="18" charset="-18"/>
              </a:rPr>
              <a:t>spływającymi zeń labrami, w klejnocie pióropusz w kształcie rozłożonego wachlarza,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zarysowanymi na nim dwiema równoległymi, łukowato biegnącymi liniami i rzędem pojedynczych piór wetkniętych u szczytu. </a:t>
            </a:r>
          </a:p>
          <a:p>
            <a:pPr marL="0" indent="0" algn="just">
              <a:buNone/>
            </a:pPr>
            <a:r>
              <a:rPr lang="pl-PL" sz="1800" dirty="0">
                <a:latin typeface="Berylium" panose="02040602060501010103" pitchFamily="18" charset="-18"/>
              </a:rPr>
              <a:t>Napis majuskułą gotycką: + S . IOHANNIS . DE . TEPPLIWODE”</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2, Wrocław 2018,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s</a:t>
            </a:r>
            <a:r>
              <a:rPr lang="pl-PL" sz="1800" dirty="0">
                <a:latin typeface="Berylium" panose="02040602060501010103" pitchFamily="18" charset="-18"/>
              </a:rPr>
              <a:t>. 740-741, nr 744.</a:t>
            </a:r>
          </a:p>
          <a:p>
            <a:pPr marL="0" indent="0" algn="just">
              <a:buNone/>
            </a:pPr>
            <a:r>
              <a:rPr lang="pl-PL" sz="1800" b="1" dirty="0">
                <a:latin typeface="Berylium" panose="02040602060501010103" pitchFamily="18" charset="-18"/>
              </a:rPr>
              <a:t>Godło z dominującym motywem uzbrojenia (pieczęć hełmowa</a:t>
            </a:r>
            <a:r>
              <a:rPr lang="pl-PL" sz="1800" b="1"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Hełm, jeden z głównych atrybutów stanu rycerskiego, ważna część uzbrojenia ochronnego, tutaj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postaci hełmu kubłowego ujętego z profilu. Jego ważnym dopełnieniem heraldycznym był klejnot, tu w formie okazałego wachlarzowatego </a:t>
            </a:r>
            <a:r>
              <a:rPr lang="pl-PL" sz="1800" dirty="0" smtClean="0">
                <a:latin typeface="Berylium" panose="02040602060501010103" pitchFamily="18" charset="-18"/>
              </a:rPr>
              <a:t>pióropusza.</a:t>
            </a: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500" b="1" dirty="0">
                <a:latin typeface="Berylium" panose="02040602060501010103" pitchFamily="18" charset="-18"/>
              </a:rPr>
              <a:t>Materiał:</a:t>
            </a:r>
            <a:endParaRPr lang="pl-PL" sz="1500" dirty="0">
              <a:latin typeface="Berylium" panose="02040602060501010103" pitchFamily="18" charset="-18"/>
            </a:endParaRPr>
          </a:p>
          <a:p>
            <a:pPr marL="0" indent="0">
              <a:buNone/>
            </a:pPr>
            <a:r>
              <a:rPr lang="pl-PL" sz="1500" dirty="0">
                <a:latin typeface="Berylium" panose="02040602060501010103" pitchFamily="18" charset="-18"/>
              </a:rPr>
              <a:t>Wosk naturalny, ciemny i przejrzysty. Pieczęć podwieszona na pasku pergaminowym</a:t>
            </a:r>
            <a:r>
              <a:rPr lang="pl-PL" sz="1500" dirty="0" smtClean="0">
                <a:latin typeface="Berylium" panose="02040602060501010103" pitchFamily="18" charset="-18"/>
              </a:rPr>
              <a:t>.</a:t>
            </a:r>
            <a:endParaRPr lang="pl-PL" sz="1500" dirty="0">
              <a:latin typeface="Berylium" panose="02040602060501010103" pitchFamily="18" charset="-18"/>
            </a:endParaRPr>
          </a:p>
          <a:p>
            <a:pPr marL="0" indent="0">
              <a:buNone/>
            </a:pPr>
            <a:r>
              <a:rPr lang="pl-PL" sz="1500" b="1" dirty="0">
                <a:latin typeface="Berylium" panose="02040602060501010103" pitchFamily="18" charset="-18"/>
              </a:rPr>
              <a:t>Wymiary:</a:t>
            </a:r>
            <a:endParaRPr lang="pl-PL" sz="1500" dirty="0">
              <a:latin typeface="Berylium" panose="02040602060501010103" pitchFamily="18" charset="-18"/>
            </a:endParaRPr>
          </a:p>
          <a:p>
            <a:pPr marL="0" indent="0">
              <a:buNone/>
            </a:pPr>
            <a:r>
              <a:rPr lang="pl-PL" sz="1500" dirty="0">
                <a:latin typeface="Berylium" panose="02040602060501010103" pitchFamily="18" charset="-18"/>
              </a:rPr>
              <a:t>ø 34 </a:t>
            </a:r>
            <a:r>
              <a:rPr lang="pl-PL" sz="1500" dirty="0" smtClean="0">
                <a:latin typeface="Berylium" panose="02040602060501010103" pitchFamily="18" charset="-18"/>
              </a:rPr>
              <a:t>mm</a:t>
            </a:r>
            <a:endParaRPr lang="pl-PL" sz="1500" dirty="0">
              <a:latin typeface="Berylium" panose="02040602060501010103" pitchFamily="18" charset="-18"/>
            </a:endParaRPr>
          </a:p>
          <a:p>
            <a:pPr marL="0" indent="0">
              <a:buNone/>
            </a:pPr>
            <a:r>
              <a:rPr lang="pl-PL" sz="1500" b="1" dirty="0">
                <a:latin typeface="Berylium" panose="02040602060501010103" pitchFamily="18" charset="-18"/>
              </a:rPr>
              <a:t>Dalsza literatura:</a:t>
            </a:r>
            <a:endParaRPr lang="pl-PL" sz="1500" dirty="0">
              <a:latin typeface="Berylium" panose="02040602060501010103" pitchFamily="18" charset="-18"/>
            </a:endParaRPr>
          </a:p>
          <a:p>
            <a:pPr marL="0" indent="0">
              <a:buNone/>
            </a:pPr>
            <a:r>
              <a:rPr lang="pl-PL" sz="1500" dirty="0">
                <a:latin typeface="Berylium" panose="02040602060501010103" pitchFamily="18" charset="-18"/>
              </a:rPr>
              <a:t>Tomasz Jurek, </a:t>
            </a:r>
            <a:r>
              <a:rPr lang="pl-PL" sz="1500" i="1" dirty="0">
                <a:latin typeface="Berylium" panose="02040602060501010103" pitchFamily="18" charset="-18"/>
              </a:rPr>
              <a:t>Obce rycerstwo na Śląsku do połowy XIV wieku</a:t>
            </a:r>
            <a:r>
              <a:rPr lang="pl-PL" sz="1500" dirty="0">
                <a:latin typeface="Berylium" panose="02040602060501010103" pitchFamily="18" charset="-18"/>
              </a:rPr>
              <a:t>, Poznań 1996, s. 195-196, 426, 429.</a:t>
            </a:r>
          </a:p>
          <a:p>
            <a:pPr marL="0" indent="0">
              <a:buNone/>
            </a:pPr>
            <a:r>
              <a:rPr lang="pl-PL" sz="1500" dirty="0">
                <a:latin typeface="Berylium" panose="02040602060501010103" pitchFamily="18" charset="-18"/>
              </a:rPr>
              <a:t>Roman Stelmach, </a:t>
            </a:r>
            <a:r>
              <a:rPr lang="pl-PL" sz="1500" i="1" dirty="0">
                <a:latin typeface="Berylium" panose="02040602060501010103" pitchFamily="18" charset="-18"/>
              </a:rPr>
              <a:t>Katalog średniowiecznych dokumentów przechowywanych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w </a:t>
            </a:r>
            <a:r>
              <a:rPr lang="pl-PL" sz="1500" i="1" dirty="0">
                <a:latin typeface="Berylium" panose="02040602060501010103" pitchFamily="18" charset="-18"/>
              </a:rPr>
              <a:t>Archiwum Państwowym we Wrocławiu</a:t>
            </a:r>
            <a:r>
              <a:rPr lang="pl-PL" sz="1500" dirty="0">
                <a:latin typeface="Berylium" panose="02040602060501010103" pitchFamily="18" charset="-18"/>
              </a:rPr>
              <a:t>, Racibórz 2014, </a:t>
            </a:r>
            <a:r>
              <a:rPr lang="pl-PL" sz="1500" dirty="0" smtClean="0">
                <a:latin typeface="Berylium" panose="02040602060501010103" pitchFamily="18" charset="-18"/>
              </a:rPr>
              <a:t>s</a:t>
            </a:r>
            <a:r>
              <a:rPr lang="pl-PL" sz="1500" dirty="0">
                <a:latin typeface="Berylium" panose="02040602060501010103" pitchFamily="18" charset="-18"/>
              </a:rPr>
              <a:t>. 97, nr 1493.</a:t>
            </a:r>
          </a:p>
          <a:p>
            <a:pPr marL="0" indent="0">
              <a:buNone/>
            </a:pPr>
            <a:r>
              <a:rPr lang="pl-PL" sz="1500" dirty="0">
                <a:latin typeface="Berylium" panose="02040602060501010103" pitchFamily="18" charset="-18"/>
              </a:rPr>
              <a:t>Marek Wójcik, </a:t>
            </a:r>
            <a:r>
              <a:rPr lang="pl-PL" sz="1500" i="1" dirty="0">
                <a:latin typeface="Berylium" panose="02040602060501010103" pitchFamily="18" charset="-18"/>
              </a:rPr>
              <a:t>Herby, hełmy i klejnoty. Uniwersalne i swoiste treści obrazowe pieczęci rycerstwa śląskiego</a:t>
            </a:r>
            <a:r>
              <a:rPr lang="pl-PL" sz="1500" dirty="0">
                <a:latin typeface="Berylium" panose="02040602060501010103" pitchFamily="18" charset="-18"/>
              </a:rPr>
              <a:t>, w: </a:t>
            </a:r>
            <a:r>
              <a:rPr lang="pl-PL" sz="1500" i="1" dirty="0">
                <a:latin typeface="Berylium" panose="02040602060501010103" pitchFamily="18" charset="-18"/>
              </a:rPr>
              <a:t>Wokół znaków i symboli. Herby, pieczęcie i monety na Pomorzu, Śląsku, Ziemi Lubuskiej do 1945 roku</a:t>
            </a:r>
            <a:r>
              <a:rPr lang="pl-PL" sz="1500" dirty="0">
                <a:latin typeface="Berylium" panose="02040602060501010103" pitchFamily="18" charset="-18"/>
              </a:rPr>
              <a:t>, red. Agnieszka Chlebowska, Agnieszka Gut, Warszawa 2008, </a:t>
            </a:r>
            <a:r>
              <a:rPr lang="pl-PL" sz="1500" dirty="0" smtClean="0">
                <a:latin typeface="Berylium" panose="02040602060501010103" pitchFamily="18" charset="-18"/>
              </a:rPr>
              <a:t>s</a:t>
            </a:r>
            <a:r>
              <a:rPr lang="pl-PL" sz="1500" dirty="0">
                <a:latin typeface="Berylium" panose="02040602060501010103" pitchFamily="18" charset="-18"/>
              </a:rPr>
              <a:t>. 58-60.</a:t>
            </a:r>
          </a:p>
          <a:p>
            <a:pPr marL="0" indent="0">
              <a:buNone/>
            </a:pPr>
            <a:r>
              <a:rPr lang="pl-PL" sz="1500" dirty="0">
                <a:latin typeface="Berylium" panose="02040602060501010103" pitchFamily="18" charset="-18"/>
              </a:rPr>
              <a:t>Alfred Znamierowski, </a:t>
            </a:r>
            <a:r>
              <a:rPr lang="pl-PL" sz="1500" i="1" dirty="0">
                <a:latin typeface="Berylium" panose="02040602060501010103" pitchFamily="18" charset="-18"/>
              </a:rPr>
              <a:t>Heraldyka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i </a:t>
            </a:r>
            <a:r>
              <a:rPr lang="pl-PL" sz="1500" i="1" dirty="0" err="1">
                <a:latin typeface="Berylium" panose="02040602060501010103" pitchFamily="18" charset="-18"/>
              </a:rPr>
              <a:t>weksylologia</a:t>
            </a:r>
            <a:r>
              <a:rPr lang="pl-PL" sz="1500" dirty="0">
                <a:latin typeface="Berylium" panose="02040602060501010103" pitchFamily="18" charset="-18"/>
              </a:rPr>
              <a:t>, Warszawa 2017, s. </a:t>
            </a:r>
            <a:r>
              <a:rPr lang="pl-PL" sz="1500" dirty="0" smtClean="0">
                <a:latin typeface="Berylium" panose="02040602060501010103" pitchFamily="18" charset="-18"/>
              </a:rPr>
              <a:t>140-141.</a:t>
            </a:r>
            <a:endParaRPr lang="pl-PL" sz="1500" dirty="0">
              <a:latin typeface="Berylium" panose="02040602060501010103" pitchFamily="18" charset="-18"/>
            </a:endParaRPr>
          </a:p>
        </p:txBody>
      </p:sp>
    </p:spTree>
    <p:extLst>
      <p:ext uri="{BB962C8B-B14F-4D97-AF65-F5344CB8AC3E}">
        <p14:creationId xmlns:p14="http://schemas.microsoft.com/office/powerpoint/2010/main" val="514032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sz="4200" dirty="0" smtClean="0">
                <a:latin typeface="Berylium" panose="02040602060501010103" pitchFamily="18" charset="-18"/>
              </a:rPr>
              <a:t>Henryk von </a:t>
            </a:r>
            <a:r>
              <a:rPr lang="pl-PL" sz="4200" dirty="0" err="1" smtClean="0">
                <a:latin typeface="Berylium" panose="02040602060501010103" pitchFamily="18" charset="-18"/>
              </a:rPr>
              <a:t>Haugwitz</a:t>
            </a:r>
            <a:r>
              <a:rPr lang="pl-PL" sz="4200" dirty="0" smtClean="0">
                <a:latin typeface="Berylium" panose="02040602060501010103" pitchFamily="18" charset="-18"/>
              </a:rPr>
              <a:t>, 1329 r.,</a:t>
            </a:r>
            <a:br>
              <a:rPr lang="pl-PL" sz="4200" dirty="0" smtClean="0">
                <a:latin typeface="Berylium" panose="02040602060501010103" pitchFamily="18" charset="-18"/>
              </a:rPr>
            </a:br>
            <a:r>
              <a:rPr lang="pl-PL" sz="4200" dirty="0" smtClean="0">
                <a:latin typeface="Berylium" panose="02040602060501010103" pitchFamily="18" charset="-18"/>
              </a:rPr>
              <a:t>rep 84, sygn. 53 (83 - P)</a:t>
            </a:r>
            <a:endParaRPr lang="pl-PL" sz="4200"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5" name="Symbol zastępczy tekstu 4"/>
          <p:cNvSpPr>
            <a:spLocks noGrp="1"/>
          </p:cNvSpPr>
          <p:nvPr>
            <p:ph type="body" sz="quarter" idx="3"/>
          </p:nvPr>
        </p:nvSpPr>
        <p:spPr>
          <a:xfrm>
            <a:off x="6215283" y="5807034"/>
            <a:ext cx="5976717" cy="1065903"/>
          </a:xfrm>
        </p:spPr>
        <p:txBody>
          <a:bodyPr>
            <a:normAutofit fontScale="77500" lnSpcReduction="20000"/>
          </a:bodyPr>
          <a:lstStyle/>
          <a:p>
            <a:pPr algn="ctr"/>
            <a:r>
              <a:rPr lang="pl-PL" b="0" dirty="0">
                <a:latin typeface="Berylium" panose="02040602060501010103" pitchFamily="18" charset="-18"/>
              </a:rPr>
              <a:t>Ujęcie w skali szarości o wzmocnionej fakturze wygenerowane za pomocą narzędzia “</a:t>
            </a:r>
            <a:r>
              <a:rPr lang="pl-PL" b="0" dirty="0" err="1">
                <a:latin typeface="Berylium" panose="02040602060501010103" pitchFamily="18" charset="-18"/>
              </a:rPr>
              <a:t>Specular</a:t>
            </a:r>
            <a:r>
              <a:rPr lang="pl-PL" b="0" dirty="0">
                <a:latin typeface="Berylium" panose="02040602060501010103" pitchFamily="18" charset="-18"/>
              </a:rPr>
              <a:t> Enhancement” dostępnego </a:t>
            </a:r>
            <a:r>
              <a:rPr lang="pl-PL" b="0" dirty="0" smtClean="0">
                <a:latin typeface="Berylium" panose="02040602060501010103" pitchFamily="18" charset="-18"/>
              </a:rPr>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a:latin typeface="Berylium" panose="02040602060501010103" pitchFamily="18" charset="-18"/>
              </a:rPr>
              <a:t>RTIViewer</a:t>
            </a:r>
            <a:r>
              <a:rPr lang="pl-PL" b="0" dirty="0">
                <a:latin typeface="Berylium" panose="02040602060501010103" pitchFamily="18" charset="-18"/>
              </a:rPr>
              <a:t>. Kliknij w fotografię, by przejść do strumienia </a:t>
            </a:r>
            <a:r>
              <a:rPr lang="pl-PL" b="0" dirty="0" smtClean="0">
                <a:latin typeface="Berylium" panose="02040602060501010103" pitchFamily="18" charset="-18"/>
              </a:rPr>
              <a:t/>
            </a:r>
            <a:br>
              <a:rPr lang="pl-PL" b="0" dirty="0" smtClean="0">
                <a:latin typeface="Berylium" panose="02040602060501010103" pitchFamily="18" charset="-18"/>
              </a:rPr>
            </a:br>
            <a:r>
              <a:rPr lang="pl-PL" b="0" dirty="0" smtClean="0">
                <a:latin typeface="Berylium" panose="02040602060501010103" pitchFamily="18" charset="-18"/>
              </a:rPr>
              <a:t>i </a:t>
            </a:r>
            <a:r>
              <a:rPr lang="pl-PL" b="0" dirty="0">
                <a:latin typeface="Berylium" panose="02040602060501010103" pitchFamily="18" charset="-18"/>
              </a:rPr>
              <a:t>obejrzeć pozostałe ujęcia pieczęci</a:t>
            </a:r>
            <a:r>
              <a:rPr lang="pl-PL" b="0" dirty="0" smtClean="0">
                <a:latin typeface="Berylium" panose="02040602060501010103" pitchFamily="18" charset="-18"/>
              </a:rPr>
              <a:t>.</a:t>
            </a:r>
            <a:endParaRPr lang="pl-PL" b="0" dirty="0">
              <a:latin typeface="Berylium" panose="02040602060501010103" pitchFamily="18" charset="-18"/>
            </a:endParaRPr>
          </a:p>
        </p:txBody>
      </p:sp>
      <p:pic>
        <p:nvPicPr>
          <p:cNvPr id="8" name="Symbol zastępczy zawartości 7">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2859676"/>
            <a:ext cx="5997487" cy="3998324"/>
          </a:xfrm>
        </p:spPr>
      </p:pic>
      <p:pic>
        <p:nvPicPr>
          <p:cNvPr id="10" name="Symbol zastępczy zawartości 9">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215283" y="1"/>
            <a:ext cx="5976717" cy="5807033"/>
          </a:xfrm>
        </p:spPr>
      </p:pic>
    </p:spTree>
    <p:extLst>
      <p:ext uri="{BB962C8B-B14F-4D97-AF65-F5344CB8AC3E}">
        <p14:creationId xmlns:p14="http://schemas.microsoft.com/office/powerpoint/2010/main" val="27245303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Henryk von </a:t>
            </a:r>
            <a:r>
              <a:rPr lang="pl-PL" dirty="0" err="1">
                <a:latin typeface="Berylium" panose="02040602060501010103" pitchFamily="18" charset="-18"/>
              </a:rPr>
              <a:t>Haugwitz</a:t>
            </a:r>
            <a:r>
              <a:rPr lang="pl-PL" dirty="0">
                <a:latin typeface="Berylium" panose="02040602060501010103" pitchFamily="18" charset="-18"/>
              </a:rPr>
              <a:t>, 1329 r</a:t>
            </a:r>
            <a:r>
              <a:rPr lang="pl-PL" dirty="0" smtClean="0">
                <a:latin typeface="Berylium" panose="02040602060501010103" pitchFamily="18" charset="-18"/>
              </a:rPr>
              <a:t>., rep </a:t>
            </a:r>
            <a:r>
              <a:rPr lang="pl-PL" dirty="0">
                <a:latin typeface="Berylium" panose="02040602060501010103" pitchFamily="18" charset="-18"/>
              </a:rPr>
              <a:t>84, sygn. 53 (83 - P)</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Henryka von </a:t>
            </a:r>
            <a:r>
              <a:rPr lang="pl-PL" sz="1800" b="1" dirty="0" err="1">
                <a:latin typeface="Berylium" panose="02040602060501010103" pitchFamily="18" charset="-18"/>
              </a:rPr>
              <a:t>Haugwitz</a:t>
            </a:r>
            <a:r>
              <a:rPr lang="pl-PL" sz="1800" dirty="0">
                <a:latin typeface="Berylium" panose="02040602060501010103" pitchFamily="18" charset="-18"/>
              </a:rPr>
              <a:t>, razem z pieczęcią jego brata Rudigera zachowana przy dokumencie z 6 III 1329 r. wystawionym w Henrykowie (prawa), w którym Henryk i inni wymienieni w piśmie potwierdzają nadanie poczynione dla klasztoru przez zmarłego Kiliana, ojca obu braci</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a:t>
            </a:r>
            <a:r>
              <a:rPr lang="pl-PL" sz="1800" u="sng" dirty="0">
                <a:latin typeface="Berylium" panose="02040602060501010103" pitchFamily="18" charset="-18"/>
              </a:rPr>
              <a:t>Okrągła pieczęć herbowa z hełmem i klejnotem.</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W polu pieczęci, wypełnionym romboidalną dekoracją </a:t>
            </a:r>
            <a:r>
              <a:rPr lang="pl-PL" sz="1800" dirty="0" smtClean="0">
                <a:latin typeface="Berylium" panose="02040602060501010103" pitchFamily="18" charset="-18"/>
              </a:rPr>
              <a:t>[…] hełm </a:t>
            </a:r>
            <a:r>
              <a:rPr lang="pl-PL" sz="1800" dirty="0">
                <a:latin typeface="Berylium" panose="02040602060501010103" pitchFamily="18" charset="-18"/>
              </a:rPr>
              <a:t>rycerski w lewo zwieńczony klejnotem w postaci głowy barana skierowanej w lewą stronę, z którego tyłu spływają w dół labry. </a:t>
            </a:r>
          </a:p>
          <a:p>
            <a:pPr marL="0" indent="0" algn="just">
              <a:buNone/>
            </a:pPr>
            <a:r>
              <a:rPr lang="pl-PL" sz="1800" dirty="0">
                <a:latin typeface="Berylium" panose="02040602060501010103" pitchFamily="18" charset="-18"/>
              </a:rPr>
              <a:t>Napis majuskułą gotycką: + S . HENRICI . DE . HVGEWITZ”:</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1, Wrocław 2018, </a:t>
            </a:r>
            <a:r>
              <a:rPr lang="pl-PL" sz="1800" dirty="0" smtClean="0">
                <a:latin typeface="Berylium" panose="02040602060501010103" pitchFamily="18" charset="-18"/>
              </a:rPr>
              <a:t>s</a:t>
            </a:r>
            <a:r>
              <a:rPr lang="pl-PL" sz="1800" dirty="0">
                <a:latin typeface="Berylium" panose="02040602060501010103" pitchFamily="18" charset="-18"/>
              </a:rPr>
              <a:t>. 329, 331-332, nr 276.</a:t>
            </a:r>
          </a:p>
          <a:p>
            <a:pPr marL="0" indent="0" algn="just">
              <a:buNone/>
            </a:pPr>
            <a:r>
              <a:rPr lang="pl-PL" sz="1800" b="1" dirty="0">
                <a:latin typeface="Berylium" panose="02040602060501010103" pitchFamily="18" charset="-18"/>
              </a:rPr>
              <a:t>Godło z dominującym motywem uzbrojenia (pieczęć hełmowa</a:t>
            </a:r>
            <a:r>
              <a:rPr lang="pl-PL" sz="1800" b="1"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Hełm, jeden z głównych atrybutów stanu rycerskiego, ważna część uzbrojenia ochronnego, tutaj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postaci schematycznie przedstawionego hełmu garnczkowego z labrami, ujętego z profilu. Na hełmie klejnot w postaci głowy </a:t>
            </a:r>
            <a:r>
              <a:rPr lang="pl-PL" sz="1800" dirty="0" smtClean="0">
                <a:latin typeface="Berylium" panose="02040602060501010103" pitchFamily="18" charset="-18"/>
              </a:rPr>
              <a:t>barana. Baran, symbol płodności, </a:t>
            </a:r>
            <a:r>
              <a:rPr lang="pl-PL" sz="1800" dirty="0">
                <a:latin typeface="Berylium" panose="02040602060501010103" pitchFamily="18" charset="-18"/>
              </a:rPr>
              <a:t>to pierwszy znak </a:t>
            </a:r>
            <a:r>
              <a:rPr lang="pl-PL" sz="1800" dirty="0" smtClean="0">
                <a:latin typeface="Berylium" panose="02040602060501010103" pitchFamily="18" charset="-18"/>
              </a:rPr>
              <a:t>Zodiaku. </a:t>
            </a:r>
            <a:r>
              <a:rPr lang="pl-PL" sz="1800" dirty="0">
                <a:latin typeface="Berylium" panose="02040602060501010103" pitchFamily="18" charset="-18"/>
              </a:rPr>
              <a:t>Głowa czterorogiego barana jest biblijnym symbolem proroka Daniela, baranek zaś Chrystusa.</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500" b="1" dirty="0">
                <a:latin typeface="Berylium" panose="02040602060501010103" pitchFamily="18" charset="-18"/>
              </a:rPr>
              <a:t>Materiał:</a:t>
            </a:r>
            <a:endParaRPr lang="pl-PL" sz="1500" dirty="0">
              <a:latin typeface="Berylium" panose="02040602060501010103" pitchFamily="18" charset="-18"/>
            </a:endParaRPr>
          </a:p>
          <a:p>
            <a:pPr marL="0" indent="0">
              <a:buNone/>
            </a:pPr>
            <a:r>
              <a:rPr lang="pl-PL" sz="1500" dirty="0">
                <a:latin typeface="Berylium" panose="02040602060501010103" pitchFamily="18" charset="-18"/>
              </a:rPr>
              <a:t>Wosk czerwony. Pieczęć w misce ochronnej </a:t>
            </a:r>
            <a:r>
              <a:rPr lang="pl-PL" sz="1500" dirty="0" smtClean="0">
                <a:latin typeface="Berylium" panose="02040602060501010103" pitchFamily="18" charset="-18"/>
              </a:rPr>
              <a:t/>
            </a:r>
            <a:br>
              <a:rPr lang="pl-PL" sz="1500" dirty="0" smtClean="0">
                <a:latin typeface="Berylium" panose="02040602060501010103" pitchFamily="18" charset="-18"/>
              </a:rPr>
            </a:br>
            <a:r>
              <a:rPr lang="pl-PL" sz="1500" dirty="0" smtClean="0">
                <a:latin typeface="Berylium" panose="02040602060501010103" pitchFamily="18" charset="-18"/>
              </a:rPr>
              <a:t>z </a:t>
            </a:r>
            <a:r>
              <a:rPr lang="pl-PL" sz="1500" dirty="0">
                <a:latin typeface="Berylium" panose="02040602060501010103" pitchFamily="18" charset="-18"/>
              </a:rPr>
              <a:t>wosku naturalnego, podwieszona na pasku pergaminowym, zaopatrzona w skórzany pokrowiec</a:t>
            </a:r>
            <a:r>
              <a:rPr lang="pl-PL" sz="1500" dirty="0" smtClean="0">
                <a:latin typeface="Berylium" panose="02040602060501010103" pitchFamily="18" charset="-18"/>
              </a:rPr>
              <a:t>.</a:t>
            </a:r>
            <a:endParaRPr lang="pl-PL" sz="1500" dirty="0">
              <a:latin typeface="Berylium" panose="02040602060501010103" pitchFamily="18" charset="-18"/>
            </a:endParaRPr>
          </a:p>
          <a:p>
            <a:pPr marL="0" indent="0">
              <a:buNone/>
            </a:pPr>
            <a:r>
              <a:rPr lang="pl-PL" sz="1500" b="1" dirty="0">
                <a:latin typeface="Berylium" panose="02040602060501010103" pitchFamily="18" charset="-18"/>
              </a:rPr>
              <a:t>Wymiary:</a:t>
            </a:r>
            <a:endParaRPr lang="pl-PL" sz="1500" dirty="0">
              <a:latin typeface="Berylium" panose="02040602060501010103" pitchFamily="18" charset="-18"/>
            </a:endParaRPr>
          </a:p>
          <a:p>
            <a:pPr marL="0" indent="0">
              <a:buNone/>
            </a:pPr>
            <a:r>
              <a:rPr lang="pl-PL" sz="1500" dirty="0">
                <a:latin typeface="Berylium" panose="02040602060501010103" pitchFamily="18" charset="-18"/>
              </a:rPr>
              <a:t>ø 28 </a:t>
            </a:r>
            <a:r>
              <a:rPr lang="pl-PL" sz="1500" dirty="0" smtClean="0">
                <a:latin typeface="Berylium" panose="02040602060501010103" pitchFamily="18" charset="-18"/>
              </a:rPr>
              <a:t>mm</a:t>
            </a:r>
          </a:p>
          <a:p>
            <a:pPr marL="0" indent="0">
              <a:buNone/>
            </a:pPr>
            <a:endParaRPr lang="pl-PL" sz="1500" dirty="0">
              <a:latin typeface="Berylium" panose="02040602060501010103" pitchFamily="18" charset="-18"/>
            </a:endParaRPr>
          </a:p>
          <a:p>
            <a:pPr marL="0" indent="0">
              <a:buNone/>
            </a:pPr>
            <a:r>
              <a:rPr lang="pl-PL" sz="1500" b="1" dirty="0">
                <a:latin typeface="Berylium" panose="02040602060501010103" pitchFamily="18" charset="-18"/>
              </a:rPr>
              <a:t>Dalsza literatura:</a:t>
            </a:r>
            <a:endParaRPr lang="pl-PL" sz="1500" dirty="0">
              <a:latin typeface="Berylium" panose="02040602060501010103" pitchFamily="18" charset="-18"/>
            </a:endParaRPr>
          </a:p>
          <a:p>
            <a:pPr marL="0" indent="0">
              <a:buNone/>
            </a:pPr>
            <a:r>
              <a:rPr lang="pl-PL" sz="1500" dirty="0" smtClean="0">
                <a:latin typeface="Berylium" panose="02040602060501010103" pitchFamily="18" charset="-18"/>
              </a:rPr>
              <a:t>Tomasz </a:t>
            </a:r>
            <a:r>
              <a:rPr lang="pl-PL" sz="1500" dirty="0">
                <a:latin typeface="Berylium" panose="02040602060501010103" pitchFamily="18" charset="-18"/>
              </a:rPr>
              <a:t>Jurek, </a:t>
            </a:r>
            <a:r>
              <a:rPr lang="pl-PL" sz="1500" i="1" dirty="0">
                <a:latin typeface="Berylium" panose="02040602060501010103" pitchFamily="18" charset="-18"/>
              </a:rPr>
              <a:t>Obce rycerstwo na Śląsku do połowy XIV wieku</a:t>
            </a:r>
            <a:r>
              <a:rPr lang="pl-PL" sz="1500" dirty="0">
                <a:latin typeface="Berylium" panose="02040602060501010103" pitchFamily="18" charset="-18"/>
              </a:rPr>
              <a:t>, Poznań 1996, s. 233-235.</a:t>
            </a:r>
          </a:p>
          <a:p>
            <a:pPr marL="0" indent="0">
              <a:buNone/>
            </a:pPr>
            <a:r>
              <a:rPr lang="pl-PL" sz="1500" dirty="0">
                <a:latin typeface="Berylium" panose="02040602060501010103" pitchFamily="18" charset="-18"/>
              </a:rPr>
              <a:t>Stanisław </a:t>
            </a:r>
            <a:r>
              <a:rPr lang="pl-PL" sz="1500" dirty="0" err="1">
                <a:latin typeface="Berylium" panose="02040602060501010103" pitchFamily="18" charset="-18"/>
              </a:rPr>
              <a:t>Kobielus</a:t>
            </a:r>
            <a:r>
              <a:rPr lang="pl-PL" sz="1500" dirty="0">
                <a:latin typeface="Berylium" panose="02040602060501010103" pitchFamily="18" charset="-18"/>
              </a:rPr>
              <a:t>, </a:t>
            </a:r>
            <a:r>
              <a:rPr lang="pl-PL" sz="1500" i="1" dirty="0">
                <a:latin typeface="Berylium" panose="02040602060501010103" pitchFamily="18" charset="-18"/>
              </a:rPr>
              <a:t>Bestiarium chrześcijańskie. Zwierzęta w symbolice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i </a:t>
            </a:r>
            <a:r>
              <a:rPr lang="pl-PL" sz="1500" i="1" dirty="0">
                <a:latin typeface="Berylium" panose="02040602060501010103" pitchFamily="18" charset="-18"/>
              </a:rPr>
              <a:t>interpretacji. Starożytność i </a:t>
            </a:r>
            <a:r>
              <a:rPr lang="pl-PL" sz="1500" i="1" dirty="0" smtClean="0">
                <a:latin typeface="Berylium" panose="02040602060501010103" pitchFamily="18" charset="-18"/>
              </a:rPr>
              <a:t>średniowiecze</a:t>
            </a:r>
            <a:r>
              <a:rPr lang="pl-PL" sz="1500" dirty="0" smtClean="0">
                <a:latin typeface="Berylium" panose="02040602060501010103" pitchFamily="18" charset="-18"/>
              </a:rPr>
              <a:t>, Warszawa </a:t>
            </a:r>
            <a:r>
              <a:rPr lang="pl-PL" sz="1500" dirty="0">
                <a:latin typeface="Berylium" panose="02040602060501010103" pitchFamily="18" charset="-18"/>
              </a:rPr>
              <a:t>2002, </a:t>
            </a:r>
            <a:r>
              <a:rPr lang="pl-PL" sz="1500" dirty="0" smtClean="0">
                <a:latin typeface="Berylium" panose="02040602060501010103" pitchFamily="18" charset="-18"/>
              </a:rPr>
              <a:t>s</a:t>
            </a:r>
            <a:r>
              <a:rPr lang="pl-PL" sz="1500" dirty="0">
                <a:latin typeface="Berylium" panose="02040602060501010103" pitchFamily="18" charset="-18"/>
              </a:rPr>
              <a:t>. 57.</a:t>
            </a:r>
          </a:p>
          <a:p>
            <a:pPr marL="0" indent="0">
              <a:buNone/>
            </a:pPr>
            <a:r>
              <a:rPr lang="pl-PL" sz="1500" dirty="0">
                <a:latin typeface="Berylium" panose="02040602060501010103" pitchFamily="18" charset="-18"/>
              </a:rPr>
              <a:t>Roman Stelmach, </a:t>
            </a:r>
            <a:r>
              <a:rPr lang="pl-PL" sz="1500" i="1" dirty="0">
                <a:latin typeface="Berylium" panose="02040602060501010103" pitchFamily="18" charset="-18"/>
              </a:rPr>
              <a:t>Katalog średniowiecznych dokumentów przechowywanych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w </a:t>
            </a:r>
            <a:r>
              <a:rPr lang="pl-PL" sz="1500" i="1" dirty="0">
                <a:latin typeface="Berylium" panose="02040602060501010103" pitchFamily="18" charset="-18"/>
              </a:rPr>
              <a:t>Archiwum Państwowym we Wrocławiu</a:t>
            </a:r>
            <a:r>
              <a:rPr lang="pl-PL" sz="1500" dirty="0">
                <a:latin typeface="Berylium" panose="02040602060501010103" pitchFamily="18" charset="-18"/>
              </a:rPr>
              <a:t>, Racibórz 2014, </a:t>
            </a:r>
            <a:r>
              <a:rPr lang="pl-PL" sz="1500" dirty="0" smtClean="0">
                <a:latin typeface="Berylium" panose="02040602060501010103" pitchFamily="18" charset="-18"/>
              </a:rPr>
              <a:t>s</a:t>
            </a:r>
            <a:r>
              <a:rPr lang="pl-PL" sz="1500" dirty="0">
                <a:latin typeface="Berylium" panose="02040602060501010103" pitchFamily="18" charset="-18"/>
              </a:rPr>
              <a:t>. 106, nr 1684.</a:t>
            </a:r>
          </a:p>
          <a:p>
            <a:pPr marL="0" indent="0">
              <a:buNone/>
            </a:pPr>
            <a:r>
              <a:rPr lang="pl-PL" sz="1500" dirty="0">
                <a:latin typeface="Berylium" panose="02040602060501010103" pitchFamily="18" charset="-18"/>
              </a:rPr>
              <a:t>Alfred Znamierowski, </a:t>
            </a:r>
            <a:r>
              <a:rPr lang="pl-PL" sz="1500" i="1" dirty="0">
                <a:latin typeface="Berylium" panose="02040602060501010103" pitchFamily="18" charset="-18"/>
              </a:rPr>
              <a:t>Heraldyka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i </a:t>
            </a:r>
            <a:r>
              <a:rPr lang="pl-PL" sz="1500" i="1" dirty="0" err="1">
                <a:latin typeface="Berylium" panose="02040602060501010103" pitchFamily="18" charset="-18"/>
              </a:rPr>
              <a:t>weksylologia</a:t>
            </a:r>
            <a:r>
              <a:rPr lang="pl-PL" sz="1500" dirty="0">
                <a:latin typeface="Berylium" panose="02040602060501010103" pitchFamily="18" charset="-18"/>
              </a:rPr>
              <a:t>, Warszawa 2017, s. </a:t>
            </a:r>
            <a:r>
              <a:rPr lang="pl-PL" sz="1500" dirty="0" smtClean="0">
                <a:latin typeface="Berylium" panose="02040602060501010103" pitchFamily="18" charset="-18"/>
              </a:rPr>
              <a:t>35.</a:t>
            </a:r>
            <a:endParaRPr lang="pl-PL" sz="1500" dirty="0">
              <a:latin typeface="Berylium" panose="02040602060501010103" pitchFamily="18" charset="-18"/>
            </a:endParaRPr>
          </a:p>
        </p:txBody>
      </p:sp>
    </p:spTree>
    <p:extLst>
      <p:ext uri="{BB962C8B-B14F-4D97-AF65-F5344CB8AC3E}">
        <p14:creationId xmlns:p14="http://schemas.microsoft.com/office/powerpoint/2010/main" val="37581923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sz="4200" dirty="0" smtClean="0">
                <a:latin typeface="Berylium" panose="02040602060501010103" pitchFamily="18" charset="-18"/>
              </a:rPr>
              <a:t>Jan, wójt Świdnicy, 1334 r., </a:t>
            </a:r>
            <a:br>
              <a:rPr lang="pl-PL" sz="4200" dirty="0" smtClean="0">
                <a:latin typeface="Berylium" panose="02040602060501010103" pitchFamily="18" charset="-18"/>
              </a:rPr>
            </a:br>
            <a:r>
              <a:rPr lang="pl-PL" sz="4200" dirty="0" err="1" smtClean="0">
                <a:latin typeface="Berylium" panose="02040602060501010103" pitchFamily="18" charset="-18"/>
              </a:rPr>
              <a:t>DmŚw</a:t>
            </a:r>
            <a:r>
              <a:rPr lang="pl-PL" sz="4200" dirty="0" smtClean="0">
                <a:latin typeface="Berylium" panose="02040602060501010103" pitchFamily="18" charset="-18"/>
              </a:rPr>
              <a:t>., U 51 </a:t>
            </a:r>
            <a:endParaRPr lang="pl-PL" sz="4200"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5" name="Symbol zastępczy tekstu 4"/>
          <p:cNvSpPr>
            <a:spLocks noGrp="1"/>
          </p:cNvSpPr>
          <p:nvPr>
            <p:ph type="body" sz="quarter" idx="3"/>
          </p:nvPr>
        </p:nvSpPr>
        <p:spPr>
          <a:xfrm>
            <a:off x="6298540" y="5807034"/>
            <a:ext cx="5893460" cy="1065903"/>
          </a:xfrm>
        </p:spPr>
        <p:txBody>
          <a:bodyPr>
            <a:normAutofit fontScale="77500" lnSpcReduction="20000"/>
          </a:bodyPr>
          <a:lstStyle/>
          <a:p>
            <a:pPr algn="ctr"/>
            <a:r>
              <a:rPr lang="pl-PL" b="0" dirty="0">
                <a:latin typeface="Berylium" panose="02040602060501010103" pitchFamily="18" charset="-18"/>
              </a:rPr>
              <a:t>Ujęcie w skali szarości o wzmocnionej fakturze wygenerowane za pomocą narzędzia “</a:t>
            </a:r>
            <a:r>
              <a:rPr lang="pl-PL" b="0" dirty="0" err="1">
                <a:latin typeface="Berylium" panose="02040602060501010103" pitchFamily="18" charset="-18"/>
              </a:rPr>
              <a:t>Specular</a:t>
            </a:r>
            <a:r>
              <a:rPr lang="pl-PL" b="0" dirty="0">
                <a:latin typeface="Berylium" panose="02040602060501010103" pitchFamily="18" charset="-18"/>
              </a:rPr>
              <a:t> Enhancement” dostępnego </a:t>
            </a:r>
            <a:r>
              <a:rPr lang="pl-PL" b="0" dirty="0" smtClean="0">
                <a:latin typeface="Berylium" panose="02040602060501010103" pitchFamily="18" charset="-18"/>
              </a:rPr>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a:latin typeface="Berylium" panose="02040602060501010103" pitchFamily="18" charset="-18"/>
              </a:rPr>
              <a:t>RTIViewer</a:t>
            </a:r>
            <a:r>
              <a:rPr lang="pl-PL" b="0" dirty="0">
                <a:latin typeface="Berylium" panose="02040602060501010103" pitchFamily="18" charset="-18"/>
              </a:rPr>
              <a:t>. Kliknij w fotografię, by przejść do strumienia </a:t>
            </a:r>
            <a:r>
              <a:rPr lang="pl-PL" b="0" dirty="0" smtClean="0">
                <a:latin typeface="Berylium" panose="02040602060501010103" pitchFamily="18" charset="-18"/>
              </a:rPr>
              <a:t/>
            </a:r>
            <a:br>
              <a:rPr lang="pl-PL" b="0" dirty="0" smtClean="0">
                <a:latin typeface="Berylium" panose="02040602060501010103" pitchFamily="18" charset="-18"/>
              </a:rPr>
            </a:br>
            <a:r>
              <a:rPr lang="pl-PL" b="0" dirty="0" smtClean="0">
                <a:latin typeface="Berylium" panose="02040602060501010103" pitchFamily="18" charset="-18"/>
              </a:rPr>
              <a:t>i </a:t>
            </a:r>
            <a:r>
              <a:rPr lang="pl-PL" b="0" dirty="0">
                <a:latin typeface="Berylium" panose="02040602060501010103" pitchFamily="18" charset="-18"/>
              </a:rPr>
              <a:t>obejrzeć pozostałe ujęcia pieczęci</a:t>
            </a:r>
            <a:r>
              <a:rPr lang="pl-PL" b="0" dirty="0" smtClean="0">
                <a:latin typeface="Berylium" panose="02040602060501010103" pitchFamily="18" charset="-18"/>
              </a:rPr>
              <a:t>.</a:t>
            </a:r>
            <a:endParaRPr lang="pl-PL" b="0" dirty="0">
              <a:latin typeface="Berylium" panose="02040602060501010103" pitchFamily="18" charset="-18"/>
            </a:endParaRPr>
          </a:p>
        </p:txBody>
      </p:sp>
      <p:pic>
        <p:nvPicPr>
          <p:cNvPr id="9" name="Symbol zastępczy zawartości 8">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5997487" cy="3998324"/>
          </a:xfrm>
        </p:spPr>
      </p:pic>
      <p:pic>
        <p:nvPicPr>
          <p:cNvPr id="11" name="Symbol zastępczy zawartości 10">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298540" y="1"/>
            <a:ext cx="5893460" cy="5807033"/>
          </a:xfrm>
        </p:spPr>
      </p:pic>
    </p:spTree>
    <p:extLst>
      <p:ext uri="{BB962C8B-B14F-4D97-AF65-F5344CB8AC3E}">
        <p14:creationId xmlns:p14="http://schemas.microsoft.com/office/powerpoint/2010/main" val="2889517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Jan, wójt Świdnicy, 1334 r., </a:t>
            </a:r>
            <a:r>
              <a:rPr lang="pl-PL" dirty="0" err="1" smtClean="0">
                <a:latin typeface="Berylium" panose="02040602060501010103" pitchFamily="18" charset="-18"/>
              </a:rPr>
              <a:t>DmŚw</a:t>
            </a:r>
            <a:r>
              <a:rPr lang="pl-PL" dirty="0" smtClean="0">
                <a:latin typeface="Berylium" panose="02040602060501010103" pitchFamily="18" charset="-18"/>
              </a:rPr>
              <a:t>., </a:t>
            </a:r>
            <a:r>
              <a:rPr lang="pl-PL" dirty="0">
                <a:latin typeface="Berylium" panose="02040602060501010103" pitchFamily="18" charset="-18"/>
              </a:rPr>
              <a:t>U 51 </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700" b="1" dirty="0">
                <a:latin typeface="Berylium" panose="02040602060501010103" pitchFamily="18" charset="-18"/>
              </a:rPr>
              <a:t>Osoba i dokument:</a:t>
            </a:r>
            <a:endParaRPr lang="pl-PL" sz="1700" dirty="0">
              <a:latin typeface="Berylium" panose="02040602060501010103" pitchFamily="18" charset="-18"/>
            </a:endParaRPr>
          </a:p>
          <a:p>
            <a:pPr marL="0" indent="0" algn="just">
              <a:buNone/>
            </a:pPr>
            <a:r>
              <a:rPr lang="pl-PL" sz="1700" dirty="0">
                <a:latin typeface="Berylium" panose="02040602060501010103" pitchFamily="18" charset="-18"/>
              </a:rPr>
              <a:t>Pieczęć </a:t>
            </a:r>
            <a:r>
              <a:rPr lang="pl-PL" sz="1700" b="1" dirty="0">
                <a:latin typeface="Berylium" panose="02040602060501010103" pitchFamily="18" charset="-18"/>
              </a:rPr>
              <a:t>Jana, wójta Świdnicy</a:t>
            </a:r>
            <a:r>
              <a:rPr lang="pl-PL" sz="1700" dirty="0">
                <a:latin typeface="Berylium" panose="02040602060501010103" pitchFamily="18" charset="-18"/>
              </a:rPr>
              <a:t>, zachowana przy dokumencie z 25 VII 1334 r. wystawionym w Świdnicy, zgodnie z którym klasztor dominikanów przekazał czynsze radzie miasta</a:t>
            </a:r>
            <a:r>
              <a:rPr lang="pl-PL" sz="1700" dirty="0" smtClean="0">
                <a:latin typeface="Berylium" panose="02040602060501010103" pitchFamily="18" charset="-18"/>
              </a:rPr>
              <a:t>.</a:t>
            </a:r>
            <a:endParaRPr lang="pl-PL" sz="1700" dirty="0">
              <a:latin typeface="Berylium" panose="02040602060501010103" pitchFamily="18" charset="-18"/>
            </a:endParaRPr>
          </a:p>
          <a:p>
            <a:pPr marL="0" indent="0" algn="just">
              <a:buNone/>
            </a:pPr>
            <a:r>
              <a:rPr lang="pl-PL" sz="1700" b="1" dirty="0">
                <a:latin typeface="Berylium" panose="02040602060501010103" pitchFamily="18" charset="-18"/>
              </a:rPr>
              <a:t>Pieczęć:</a:t>
            </a:r>
            <a:endParaRPr lang="pl-PL" sz="1700" dirty="0">
              <a:latin typeface="Berylium" panose="02040602060501010103" pitchFamily="18" charset="-18"/>
            </a:endParaRPr>
          </a:p>
          <a:p>
            <a:pPr marL="0" indent="0" algn="just">
              <a:buNone/>
            </a:pPr>
            <a:r>
              <a:rPr lang="pl-PL" sz="1700" dirty="0">
                <a:latin typeface="Berylium" panose="02040602060501010103" pitchFamily="18" charset="-18"/>
              </a:rPr>
              <a:t>„</a:t>
            </a:r>
            <a:r>
              <a:rPr lang="pl-PL" sz="1700" u="sng" dirty="0">
                <a:latin typeface="Berylium" panose="02040602060501010103" pitchFamily="18" charset="-18"/>
              </a:rPr>
              <a:t>Okrągła pieczęć herbowa z hełmem i klejnotem. </a:t>
            </a:r>
            <a:endParaRPr lang="pl-PL" sz="1700" dirty="0">
              <a:latin typeface="Berylium" panose="02040602060501010103" pitchFamily="18" charset="-18"/>
            </a:endParaRPr>
          </a:p>
          <a:p>
            <a:pPr marL="0" indent="0" algn="just">
              <a:buNone/>
            </a:pPr>
            <a:r>
              <a:rPr lang="pl-PL" sz="1700" dirty="0">
                <a:latin typeface="Berylium" panose="02040602060501010103" pitchFamily="18" charset="-18"/>
              </a:rPr>
              <a:t>W polu pieczęci, wypełnionym romboidalną dekoracją typu </a:t>
            </a:r>
            <a:r>
              <a:rPr lang="pl-PL" sz="1700" dirty="0" err="1">
                <a:latin typeface="Berylium" panose="02040602060501010103" pitchFamily="18" charset="-18"/>
              </a:rPr>
              <a:t>plakietowego</a:t>
            </a:r>
            <a:r>
              <a:rPr lang="pl-PL" sz="1700" dirty="0">
                <a:latin typeface="Berylium" panose="02040602060501010103" pitchFamily="18" charset="-18"/>
              </a:rPr>
              <a:t> z krzyżykami w środku każdego pola, hełm rycerski w prawo, ze spływającą zeń z tyłu chustą, zwieńczony klejnotem w postaci zwróconej w prawą stronę głowy jastrzębia z czubem przypominającym pęk kokocich kosów. </a:t>
            </a:r>
          </a:p>
          <a:p>
            <a:pPr marL="0" indent="0" algn="just">
              <a:buNone/>
            </a:pPr>
            <a:r>
              <a:rPr lang="pl-PL" sz="1700" dirty="0">
                <a:latin typeface="Berylium" panose="02040602060501010103" pitchFamily="18" charset="-18"/>
              </a:rPr>
              <a:t>Napis majuskułą gotycką: + S + HANOS . ADVO’(ca)TI + D(e) + SWIDNICZ”:</a:t>
            </a:r>
          </a:p>
          <a:p>
            <a:pPr marL="0" indent="0" algn="just">
              <a:buNone/>
            </a:pPr>
            <a:r>
              <a:rPr lang="pl-PL" sz="1600" dirty="0">
                <a:latin typeface="Berylium" panose="02040602060501010103" pitchFamily="18" charset="-18"/>
              </a:rPr>
              <a:t>Marek Wójcik, </a:t>
            </a:r>
            <a:r>
              <a:rPr lang="pl-PL" sz="1600" i="1" dirty="0">
                <a:latin typeface="Berylium" panose="02040602060501010103" pitchFamily="18" charset="-18"/>
              </a:rPr>
              <a:t>Pieczęcie rycerstwa śląskiego w dobie </a:t>
            </a:r>
            <a:r>
              <a:rPr lang="pl-PL" sz="1600" i="1" dirty="0" err="1">
                <a:latin typeface="Berylium" panose="02040602060501010103" pitchFamily="18" charset="-18"/>
              </a:rPr>
              <a:t>przedhusyckiej</a:t>
            </a:r>
            <a:r>
              <a:rPr lang="pl-PL" sz="1600" dirty="0">
                <a:latin typeface="Berylium" panose="02040602060501010103" pitchFamily="18" charset="-18"/>
              </a:rPr>
              <a:t>, t. 2, Wrocław 2018, </a:t>
            </a:r>
            <a:r>
              <a:rPr lang="pl-PL" sz="1600" dirty="0" smtClean="0">
                <a:latin typeface="Berylium" panose="02040602060501010103" pitchFamily="18" charset="-18"/>
              </a:rPr>
              <a:t>s</a:t>
            </a:r>
            <a:r>
              <a:rPr lang="pl-PL" sz="1600" dirty="0">
                <a:latin typeface="Berylium" panose="02040602060501010103" pitchFamily="18" charset="-18"/>
              </a:rPr>
              <a:t>. 812-813, nr 824.</a:t>
            </a:r>
          </a:p>
          <a:p>
            <a:pPr marL="0" indent="0" algn="just">
              <a:buNone/>
            </a:pPr>
            <a:r>
              <a:rPr lang="pl-PL" sz="1700" b="1" dirty="0">
                <a:latin typeface="Berylium" panose="02040602060501010103" pitchFamily="18" charset="-18"/>
              </a:rPr>
              <a:t>Godło z dominującym motywem uzbrojenia (pieczęć hełmowa</a:t>
            </a:r>
            <a:r>
              <a:rPr lang="pl-PL" sz="1700" b="1" dirty="0" smtClean="0">
                <a:latin typeface="Berylium" panose="02040602060501010103" pitchFamily="18" charset="-18"/>
              </a:rPr>
              <a:t>).</a:t>
            </a:r>
            <a:endParaRPr lang="pl-PL" sz="1700" dirty="0">
              <a:latin typeface="Berylium" panose="02040602060501010103" pitchFamily="18" charset="-18"/>
            </a:endParaRPr>
          </a:p>
          <a:p>
            <a:pPr marL="0" indent="0" algn="just">
              <a:buNone/>
            </a:pPr>
            <a:r>
              <a:rPr lang="pl-PL" sz="1700" b="1" dirty="0">
                <a:latin typeface="Berylium" panose="02040602060501010103" pitchFamily="18" charset="-18"/>
              </a:rPr>
              <a:t>Symbolika:</a:t>
            </a:r>
            <a:endParaRPr lang="pl-PL" sz="1700" dirty="0">
              <a:latin typeface="Berylium" panose="02040602060501010103" pitchFamily="18" charset="-18"/>
            </a:endParaRPr>
          </a:p>
          <a:p>
            <a:pPr marL="0" indent="0" algn="just">
              <a:buNone/>
            </a:pPr>
            <a:r>
              <a:rPr lang="pl-PL" sz="1700" dirty="0">
                <a:latin typeface="Berylium" panose="02040602060501010103" pitchFamily="18" charset="-18"/>
              </a:rPr>
              <a:t>Hełm, jeden z głównych atrybutów stanu rycerskiego, ważna część uzbrojenia ochronnego, tutaj </a:t>
            </a:r>
            <a:r>
              <a:rPr lang="pl-PL" sz="1700" dirty="0" smtClean="0">
                <a:latin typeface="Berylium" panose="02040602060501010103" pitchFamily="18" charset="-18"/>
              </a:rPr>
              <a:t/>
            </a:r>
            <a:br>
              <a:rPr lang="pl-PL" sz="1700" dirty="0" smtClean="0">
                <a:latin typeface="Berylium" panose="02040602060501010103" pitchFamily="18" charset="-18"/>
              </a:rPr>
            </a:br>
            <a:r>
              <a:rPr lang="pl-PL" sz="1700" dirty="0" smtClean="0">
                <a:latin typeface="Berylium" panose="02040602060501010103" pitchFamily="18" charset="-18"/>
              </a:rPr>
              <a:t>w </a:t>
            </a:r>
            <a:r>
              <a:rPr lang="pl-PL" sz="1700" dirty="0">
                <a:latin typeface="Berylium" panose="02040602060501010103" pitchFamily="18" charset="-18"/>
              </a:rPr>
              <a:t>postaci hełmu kubłowego (wielkiego) z labrami, ujętego z profilu. Jego ważnym dopełnieniem heraldycznym był rodzinny klejnot, zgodnie z opisem Marka Wójcika tu w formie głowy jastrzębia </a:t>
            </a:r>
            <a:r>
              <a:rPr lang="pl-PL" sz="1700" dirty="0" smtClean="0">
                <a:latin typeface="Berylium" panose="02040602060501010103" pitchFamily="18" charset="-18"/>
              </a:rPr>
              <a:t/>
            </a:r>
            <a:br>
              <a:rPr lang="pl-PL" sz="1700" dirty="0" smtClean="0">
                <a:latin typeface="Berylium" panose="02040602060501010103" pitchFamily="18" charset="-18"/>
              </a:rPr>
            </a:br>
            <a:r>
              <a:rPr lang="pl-PL" sz="1700" dirty="0" smtClean="0">
                <a:latin typeface="Berylium" panose="02040602060501010103" pitchFamily="18" charset="-18"/>
              </a:rPr>
              <a:t>– </a:t>
            </a:r>
            <a:r>
              <a:rPr lang="pl-PL" sz="1700" dirty="0">
                <a:latin typeface="Berylium" panose="02040602060501010103" pitchFamily="18" charset="-18"/>
              </a:rPr>
              <a:t>symbolu władzy, potęgi </a:t>
            </a:r>
            <a:r>
              <a:rPr lang="pl-PL" sz="1700" dirty="0" smtClean="0">
                <a:latin typeface="Berylium" panose="02040602060501010103" pitchFamily="18" charset="-18"/>
              </a:rPr>
              <a:t>i </a:t>
            </a:r>
            <a:r>
              <a:rPr lang="pl-PL" sz="1700" dirty="0">
                <a:latin typeface="Berylium" panose="02040602060501010103" pitchFamily="18" charset="-18"/>
              </a:rPr>
              <a:t>determinacji w osiąganiu celów. </a:t>
            </a:r>
            <a:r>
              <a:rPr lang="pl-PL" sz="1700" dirty="0" smtClean="0">
                <a:latin typeface="Berylium" panose="02040602060501010103" pitchFamily="18" charset="-18"/>
              </a:rPr>
              <a:t>Możliwa</a:t>
            </a:r>
            <a:r>
              <a:rPr lang="pl-PL" sz="1700" dirty="0">
                <a:latin typeface="Berylium" panose="02040602060501010103" pitchFamily="18" charset="-18"/>
              </a:rPr>
              <a:t>, i chyba bardziej prawdopodobna, jest również interpretacja klejnotu jako głowy sokoła z założonym kapturkiem sokolniczym, zwieńczonym charakterystycznym czubem. Sokół przedstawiony w ten sposób symbolizował nadzieję ujrzenia duchowego światła.</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zielony, matowy. Pieczęć podwieszona na pasku pergaminowym</a:t>
            </a:r>
            <a:r>
              <a:rPr lang="pl-PL" sz="1600" dirty="0" smtClean="0">
                <a:latin typeface="Berylium" panose="02040602060501010103" pitchFamily="18" charset="-18"/>
              </a:rPr>
              <a:t>.</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Wymiary:</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38 </a:t>
            </a:r>
            <a:r>
              <a:rPr lang="pl-PL" sz="1600" dirty="0" smtClean="0">
                <a:latin typeface="Berylium" panose="02040602060501010103" pitchFamily="18" charset="-18"/>
              </a:rPr>
              <a:t>mm</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Dalsza literatura:</a:t>
            </a:r>
            <a:endParaRPr lang="pl-PL" sz="1600" dirty="0">
              <a:latin typeface="Berylium" panose="02040602060501010103" pitchFamily="18" charset="-18"/>
            </a:endParaRP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a:t>
            </a:r>
            <a:r>
              <a:rPr lang="pl-PL" sz="1600" i="1" dirty="0" smtClean="0">
                <a:latin typeface="Berylium" panose="02040602060501010103" pitchFamily="18" charset="-18"/>
              </a:rPr>
              <a:t>w </a:t>
            </a:r>
            <a:r>
              <a:rPr lang="pl-PL" sz="1600" i="1" dirty="0">
                <a:latin typeface="Berylium" panose="02040602060501010103" pitchFamily="18" charset="-18"/>
              </a:rPr>
              <a:t>Archiwum Państwowym we Wrocławiu</a:t>
            </a:r>
            <a:r>
              <a:rPr lang="pl-PL" sz="1600" dirty="0">
                <a:latin typeface="Berylium" panose="02040602060501010103" pitchFamily="18" charset="-18"/>
              </a:rPr>
              <a:t>, Racibórz 2014, s. 116, nr 1871.</a:t>
            </a:r>
          </a:p>
          <a:p>
            <a:pPr marL="0" indent="0">
              <a:buNone/>
            </a:pPr>
            <a:r>
              <a:rPr lang="pl-PL" sz="1600" dirty="0">
                <a:latin typeface="Berylium" panose="02040602060501010103" pitchFamily="18" charset="-18"/>
              </a:rPr>
              <a:t>Marek Wójcik, </a:t>
            </a:r>
            <a:r>
              <a:rPr lang="pl-PL" sz="1600" i="1" dirty="0">
                <a:latin typeface="Berylium" panose="02040602060501010103" pitchFamily="18" charset="-18"/>
              </a:rPr>
              <a:t>Herby, hełmy i klejnoty. Uniwersalne i swoiste treści obrazowe pieczęci rycerstwa śląskiego</a:t>
            </a:r>
            <a:r>
              <a:rPr lang="pl-PL" sz="1600" dirty="0">
                <a:latin typeface="Berylium" panose="02040602060501010103" pitchFamily="18" charset="-18"/>
              </a:rPr>
              <a:t>, w: </a:t>
            </a:r>
            <a:r>
              <a:rPr lang="pl-PL" sz="1600" i="1" dirty="0">
                <a:latin typeface="Berylium" panose="02040602060501010103" pitchFamily="18" charset="-18"/>
              </a:rPr>
              <a:t>Wokół znaków i symboli. Herby, pieczęcie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a:latin typeface="Berylium" panose="02040602060501010103" pitchFamily="18" charset="-18"/>
              </a:rPr>
              <a:t>monety na Pomorzu, Śląsku, Ziemi Lubuskiej do 1945 roku</a:t>
            </a:r>
            <a:r>
              <a:rPr lang="pl-PL" sz="1600" dirty="0">
                <a:latin typeface="Berylium" panose="02040602060501010103" pitchFamily="18" charset="-18"/>
              </a:rPr>
              <a:t>, red. Agnieszka Chlebowska, Agnieszka Gut, Warszawa 2008, s. 58-60.</a:t>
            </a:r>
          </a:p>
          <a:p>
            <a:pPr marL="0" indent="0">
              <a:buNone/>
            </a:pPr>
            <a:r>
              <a:rPr lang="pl-PL" sz="1600" dirty="0">
                <a:latin typeface="Berylium" panose="02040602060501010103" pitchFamily="18" charset="-18"/>
              </a:rPr>
              <a:t>Alfred Znamierowski, </a:t>
            </a:r>
            <a:r>
              <a:rPr lang="pl-PL" sz="1600" i="1" dirty="0">
                <a:latin typeface="Berylium" panose="02040602060501010103" pitchFamily="18" charset="-18"/>
              </a:rPr>
              <a:t>Heraldyka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s. 140-141, 171, </a:t>
            </a:r>
            <a:r>
              <a:rPr lang="pl-PL" sz="1600" dirty="0" smtClean="0">
                <a:latin typeface="Berylium" panose="02040602060501010103" pitchFamily="18" charset="-18"/>
              </a:rPr>
              <a:t>381.</a:t>
            </a:r>
            <a:endParaRPr lang="pl-PL" sz="1600" dirty="0">
              <a:latin typeface="Berylium" panose="02040602060501010103" pitchFamily="18" charset="-18"/>
            </a:endParaRPr>
          </a:p>
        </p:txBody>
      </p:sp>
    </p:spTree>
    <p:extLst>
      <p:ext uri="{BB962C8B-B14F-4D97-AF65-F5344CB8AC3E}">
        <p14:creationId xmlns:p14="http://schemas.microsoft.com/office/powerpoint/2010/main" val="1678114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sz="4200" dirty="0" smtClean="0">
                <a:latin typeface="Berylium" panose="02040602060501010103" pitchFamily="18" charset="-18"/>
              </a:rPr>
              <a:t>Fryderyk von </a:t>
            </a:r>
            <a:r>
              <a:rPr lang="pl-PL" sz="4200" dirty="0" err="1" smtClean="0">
                <a:latin typeface="Berylium" panose="02040602060501010103" pitchFamily="18" charset="-18"/>
              </a:rPr>
              <a:t>Buntensee</a:t>
            </a:r>
            <a:r>
              <a:rPr lang="pl-PL" sz="4200" dirty="0" smtClean="0">
                <a:latin typeface="Berylium" panose="02040602060501010103" pitchFamily="18" charset="-18"/>
              </a:rPr>
              <a:t>, </a:t>
            </a:r>
            <a:br>
              <a:rPr lang="pl-PL" sz="4200" dirty="0" smtClean="0">
                <a:latin typeface="Berylium" panose="02040602060501010103" pitchFamily="18" charset="-18"/>
              </a:rPr>
            </a:br>
            <a:r>
              <a:rPr lang="pl-PL" sz="4200" dirty="0" smtClean="0">
                <a:latin typeface="Berylium" panose="02040602060501010103" pitchFamily="18" charset="-18"/>
              </a:rPr>
              <a:t>1307 r., rep. 76, sygn. 10 (23)</a:t>
            </a:r>
            <a:endParaRPr lang="pl-PL" sz="4200"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5" name="Symbol zastępczy tekstu 4"/>
          <p:cNvSpPr>
            <a:spLocks noGrp="1"/>
          </p:cNvSpPr>
          <p:nvPr>
            <p:ph type="body" sz="quarter" idx="3"/>
          </p:nvPr>
        </p:nvSpPr>
        <p:spPr>
          <a:xfrm>
            <a:off x="6298540" y="5415148"/>
            <a:ext cx="5893460" cy="1457789"/>
          </a:xfrm>
        </p:spPr>
        <p:txBody>
          <a:bodyPr>
            <a:normAutofit fontScale="92500" lnSpcReduction="10000"/>
          </a:bodyPr>
          <a:lstStyle/>
          <a:p>
            <a:pPr algn="ctr"/>
            <a:r>
              <a:rPr lang="pl-PL" b="0" dirty="0">
                <a:latin typeface="Berylium" panose="02040602060501010103" pitchFamily="18" charset="-18"/>
              </a:rPr>
              <a:t>Ujęcie w skali szarości o wzmocnionej fakturze wygenerowane za pomocą narzędzia “</a:t>
            </a:r>
            <a:r>
              <a:rPr lang="pl-PL" b="0" dirty="0" err="1">
                <a:latin typeface="Berylium" panose="02040602060501010103" pitchFamily="18" charset="-18"/>
              </a:rPr>
              <a:t>Specular</a:t>
            </a:r>
            <a:r>
              <a:rPr lang="pl-PL" b="0" dirty="0">
                <a:latin typeface="Berylium" panose="02040602060501010103" pitchFamily="18" charset="-18"/>
              </a:rPr>
              <a:t> Enhancement” dostępnego </a:t>
            </a:r>
            <a:r>
              <a:rPr lang="pl-PL" b="0" dirty="0" smtClean="0">
                <a:latin typeface="Berylium" panose="02040602060501010103" pitchFamily="18" charset="-18"/>
              </a:rPr>
              <a:t>w </a:t>
            </a:r>
            <a:r>
              <a:rPr lang="pl-PL" b="0" dirty="0" err="1">
                <a:latin typeface="Berylium" panose="02040602060501010103" pitchFamily="18" charset="-18"/>
              </a:rPr>
              <a:t>RTIViewer</a:t>
            </a:r>
            <a:r>
              <a:rPr lang="pl-PL" b="0" dirty="0">
                <a:latin typeface="Berylium" panose="02040602060501010103" pitchFamily="18" charset="-18"/>
              </a:rPr>
              <a:t>. Kliknij </a:t>
            </a:r>
            <a:r>
              <a:rPr lang="pl-PL" b="0" dirty="0" smtClean="0">
                <a:latin typeface="Berylium" panose="02040602060501010103" pitchFamily="18" charset="-18"/>
              </a:rPr>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a:latin typeface="Berylium" panose="02040602060501010103" pitchFamily="18" charset="-18"/>
              </a:rPr>
              <a:t>fotografię, by przejść do strumienia </a:t>
            </a:r>
            <a:r>
              <a:rPr lang="pl-PL" b="0" dirty="0" smtClean="0">
                <a:latin typeface="Berylium" panose="02040602060501010103" pitchFamily="18" charset="-18"/>
              </a:rPr>
              <a:t/>
            </a:r>
            <a:br>
              <a:rPr lang="pl-PL" b="0" dirty="0" smtClean="0">
                <a:latin typeface="Berylium" panose="02040602060501010103" pitchFamily="18" charset="-18"/>
              </a:rPr>
            </a:br>
            <a:r>
              <a:rPr lang="pl-PL" b="0" dirty="0" smtClean="0">
                <a:latin typeface="Berylium" panose="02040602060501010103" pitchFamily="18" charset="-18"/>
              </a:rPr>
              <a:t>i </a:t>
            </a:r>
            <a:r>
              <a:rPr lang="pl-PL" b="0" dirty="0">
                <a:latin typeface="Berylium" panose="02040602060501010103" pitchFamily="18" charset="-18"/>
              </a:rPr>
              <a:t>obejrzeć pozostałe ujęcia pieczęci</a:t>
            </a:r>
            <a:r>
              <a:rPr lang="pl-PL" b="0" dirty="0" smtClean="0">
                <a:latin typeface="Berylium" panose="02040602060501010103" pitchFamily="18" charset="-18"/>
              </a:rPr>
              <a:t>.</a:t>
            </a:r>
            <a:endParaRPr lang="pl-PL" b="0" dirty="0">
              <a:latin typeface="Berylium" panose="02040602060501010103" pitchFamily="18" charset="-18"/>
            </a:endParaRPr>
          </a:p>
        </p:txBody>
      </p:sp>
      <p:pic>
        <p:nvPicPr>
          <p:cNvPr id="8" name="Symbol zastępczy zawartości 7">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5997487" cy="3998324"/>
          </a:xfrm>
        </p:spPr>
      </p:pic>
      <p:pic>
        <p:nvPicPr>
          <p:cNvPr id="12" name="Symbol zastępczy zawartości 11">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303361" y="0"/>
            <a:ext cx="5888639" cy="5415148"/>
          </a:xfrm>
        </p:spPr>
      </p:pic>
    </p:spTree>
    <p:extLst>
      <p:ext uri="{BB962C8B-B14F-4D97-AF65-F5344CB8AC3E}">
        <p14:creationId xmlns:p14="http://schemas.microsoft.com/office/powerpoint/2010/main" val="31051869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Fryderyk von </a:t>
            </a:r>
            <a:r>
              <a:rPr lang="pl-PL" dirty="0" err="1">
                <a:latin typeface="Berylium" panose="02040602060501010103" pitchFamily="18" charset="-18"/>
              </a:rPr>
              <a:t>Buntensee</a:t>
            </a:r>
            <a:r>
              <a:rPr lang="pl-PL" dirty="0">
                <a:latin typeface="Berylium" panose="02040602060501010103" pitchFamily="18" charset="-18"/>
              </a:rPr>
              <a:t>, </a:t>
            </a:r>
            <a:r>
              <a:rPr lang="pl-PL" dirty="0" smtClean="0">
                <a:latin typeface="Berylium" panose="02040602060501010103" pitchFamily="18" charset="-18"/>
              </a:rPr>
              <a:t>1307 </a:t>
            </a:r>
            <a:r>
              <a:rPr lang="pl-PL" dirty="0">
                <a:latin typeface="Berylium" panose="02040602060501010103" pitchFamily="18" charset="-18"/>
              </a:rPr>
              <a:t>r., rep. 76, sygn. 10 (23)</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Fryderyka </a:t>
            </a:r>
            <a:r>
              <a:rPr lang="pl-PL" sz="1800" b="1" dirty="0" smtClean="0">
                <a:latin typeface="Berylium" panose="02040602060501010103" pitchFamily="18" charset="-18"/>
              </a:rPr>
              <a:t>von </a:t>
            </a:r>
            <a:r>
              <a:rPr lang="pl-PL" sz="1800" b="1" dirty="0" err="1" smtClean="0">
                <a:latin typeface="Berylium" panose="02040602060501010103" pitchFamily="18" charset="-18"/>
              </a:rPr>
              <a:t>Buntensee</a:t>
            </a:r>
            <a:r>
              <a:rPr lang="pl-PL" sz="1800" dirty="0">
                <a:latin typeface="Berylium" panose="02040602060501010103" pitchFamily="18" charset="-18"/>
              </a:rPr>
              <a:t>, zachowana przy dokumencie z 9 II 1307, wystawionym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Głogowie, który dotyczył potwierdzenia nadań na rzecz kolegiaty głogowskiej.</a:t>
            </a: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godłem.</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W polu pieczęci smok z podniesionym ogonem, z głową zwróconą w lewą stronę. </a:t>
            </a:r>
          </a:p>
          <a:p>
            <a:pPr marL="0" indent="0" algn="just">
              <a:buNone/>
            </a:pPr>
            <a:r>
              <a:rPr lang="pl-PL" sz="1800" dirty="0">
                <a:latin typeface="Berylium" panose="02040602060501010103" pitchFamily="18" charset="-18"/>
              </a:rPr>
              <a:t>Napis majuskułą gotycką: [..]DR[...]C[I].DE.BVNT[...]”:</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1, Wrocław </a:t>
            </a:r>
            <a:r>
              <a:rPr lang="pl-PL" sz="1800" dirty="0" smtClean="0">
                <a:latin typeface="Berylium" panose="02040602060501010103" pitchFamily="18" charset="-18"/>
              </a:rPr>
              <a:t>2018, s</a:t>
            </a:r>
            <a:r>
              <a:rPr lang="pl-PL" sz="1800" dirty="0">
                <a:latin typeface="Berylium" panose="02040602060501010103" pitchFamily="18" charset="-18"/>
              </a:rPr>
              <a:t>. 194,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nr </a:t>
            </a:r>
            <a:r>
              <a:rPr lang="pl-PL" sz="1800" dirty="0">
                <a:latin typeface="Berylium" panose="02040602060501010103" pitchFamily="18" charset="-18"/>
              </a:rPr>
              <a:t>111.</a:t>
            </a:r>
          </a:p>
          <a:p>
            <a:pPr marL="0" indent="0" algn="just">
              <a:buNone/>
            </a:pPr>
            <a:r>
              <a:rPr lang="pl-PL" sz="1800" b="1" dirty="0">
                <a:latin typeface="Berylium" panose="02040602060501010103" pitchFamily="18" charset="-18"/>
              </a:rPr>
              <a:t>Godło z dominującym motywem zwierzęcym lub fantastycznym.</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Smok posiadał dwoistą symbolikę. Z jednej strony reprezentował najwyższą niebiańską moc twórczą, z drugiej niszczycielską naturę żywiołów, zła oraz szatana. Symbol dwuznaczny,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chrześcijaństwie interpretowany również jako znak walki ze złem w imię Chrystusa.</a:t>
            </a:r>
            <a:endParaRPr lang="pl-PL" sz="17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naturalny, ciemny, niebarwiony. Pieczęć podwieszona na pasku pergaminowym</a:t>
            </a:r>
            <a:r>
              <a:rPr lang="pl-PL" sz="1600" dirty="0" smtClean="0">
                <a:latin typeface="Berylium" panose="02040602060501010103" pitchFamily="18" charset="-18"/>
              </a:rPr>
              <a:t>.</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Wymiary:</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17 </a:t>
            </a:r>
            <a:r>
              <a:rPr lang="pl-PL" sz="1600" dirty="0" smtClean="0">
                <a:latin typeface="Berylium" panose="02040602060501010103" pitchFamily="18" charset="-18"/>
              </a:rPr>
              <a:t>mm</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Dalsza literatura:</a:t>
            </a:r>
            <a:endParaRPr lang="pl-PL" sz="1600" dirty="0">
              <a:latin typeface="Berylium" panose="02040602060501010103" pitchFamily="18" charset="-18"/>
            </a:endParaRPr>
          </a:p>
          <a:p>
            <a:pPr marL="0" indent="0">
              <a:buNone/>
            </a:pPr>
            <a:r>
              <a:rPr lang="pl-PL" sz="1600" dirty="0">
                <a:latin typeface="Berylium" panose="02040602060501010103" pitchFamily="18" charset="-18"/>
              </a:rPr>
              <a:t>Tomasz 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210.</a:t>
            </a:r>
          </a:p>
          <a:p>
            <a:pPr marL="0" indent="0">
              <a:buNone/>
            </a:pPr>
            <a:r>
              <a:rPr lang="pl-PL" sz="1600" dirty="0">
                <a:latin typeface="Berylium" panose="02040602060501010103" pitchFamily="18" charset="-18"/>
              </a:rPr>
              <a:t>Stanisław </a:t>
            </a:r>
            <a:r>
              <a:rPr lang="pl-PL" sz="1600" dirty="0" err="1">
                <a:latin typeface="Berylium" panose="02040602060501010103" pitchFamily="18" charset="-18"/>
              </a:rPr>
              <a:t>Kobielus</a:t>
            </a:r>
            <a:r>
              <a:rPr lang="pl-PL" sz="1600" dirty="0">
                <a:latin typeface="Berylium" panose="02040602060501010103" pitchFamily="18" charset="-18"/>
              </a:rPr>
              <a:t>, </a:t>
            </a:r>
            <a:r>
              <a:rPr lang="pl-PL" sz="1600" i="1" dirty="0">
                <a:latin typeface="Berylium" panose="02040602060501010103" pitchFamily="18" charset="-18"/>
              </a:rPr>
              <a:t>Bestiarium chrześcijańskie. Zwierzęta w symbolice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a:latin typeface="Berylium" panose="02040602060501010103" pitchFamily="18" charset="-18"/>
              </a:rPr>
              <a:t>interpretacji. Starożytność </a:t>
            </a:r>
            <a:r>
              <a:rPr lang="pl-PL" sz="1600" i="1" dirty="0" smtClean="0">
                <a:latin typeface="Berylium" panose="02040602060501010103" pitchFamily="18" charset="-18"/>
              </a:rPr>
              <a:t>i </a:t>
            </a:r>
            <a:r>
              <a:rPr lang="pl-PL" sz="1600" i="1" dirty="0">
                <a:latin typeface="Berylium" panose="02040602060501010103" pitchFamily="18" charset="-18"/>
              </a:rPr>
              <a:t>średniowiecze</a:t>
            </a:r>
            <a:r>
              <a:rPr lang="pl-PL" sz="1600" dirty="0">
                <a:latin typeface="Berylium" panose="02040602060501010103" pitchFamily="18" charset="-18"/>
              </a:rPr>
              <a:t>, Warszawa 2002, s. 294-297.</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Racibórz 2014, s. 73, nr 989.</a:t>
            </a:r>
          </a:p>
          <a:p>
            <a:pPr marL="0" indent="0">
              <a:buNone/>
            </a:pPr>
            <a:r>
              <a:rPr lang="pl-PL" sz="1600" dirty="0" smtClean="0">
                <a:latin typeface="Berylium" panose="02040602060501010103" pitchFamily="18" charset="-18"/>
              </a:rPr>
              <a:t>Alfred </a:t>
            </a:r>
            <a:r>
              <a:rPr lang="pl-PL" sz="1600" dirty="0">
                <a:latin typeface="Berylium" panose="02040602060501010103" pitchFamily="18" charset="-18"/>
              </a:rPr>
              <a:t>Znamierowski, </a:t>
            </a:r>
            <a:r>
              <a:rPr lang="pl-PL" sz="1600" i="1" dirty="0">
                <a:latin typeface="Berylium" panose="02040602060501010103" pitchFamily="18" charset="-18"/>
              </a:rPr>
              <a:t>Heraldyka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s. </a:t>
            </a:r>
            <a:r>
              <a:rPr lang="pl-PL" sz="1600" dirty="0" smtClean="0">
                <a:latin typeface="Berylium" panose="02040602060501010103" pitchFamily="18" charset="-18"/>
              </a:rPr>
              <a:t>378-379.</a:t>
            </a:r>
            <a:endParaRPr lang="pl-PL" sz="1600" dirty="0">
              <a:latin typeface="Berylium" panose="02040602060501010103" pitchFamily="18" charset="-18"/>
            </a:endParaRPr>
          </a:p>
        </p:txBody>
      </p:sp>
    </p:spTree>
    <p:extLst>
      <p:ext uri="{BB962C8B-B14F-4D97-AF65-F5344CB8AC3E}">
        <p14:creationId xmlns:p14="http://schemas.microsoft.com/office/powerpoint/2010/main" val="1808131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890648"/>
          </a:xfrm>
        </p:spPr>
        <p:txBody>
          <a:bodyPr numCol="3"/>
          <a:lstStyle/>
          <a:p>
            <a:pPr algn="ctr"/>
            <a:r>
              <a:rPr lang="pl-PL" dirty="0" smtClean="0">
                <a:latin typeface="Berylium" panose="02040602060501010103" pitchFamily="18" charset="-18"/>
              </a:rPr>
              <a:t>Wstęp</a:t>
            </a:r>
            <a:endParaRPr lang="pl-PL" dirty="0">
              <a:latin typeface="Berylium" panose="02040602060501010103" pitchFamily="18" charset="-18"/>
            </a:endParaRPr>
          </a:p>
        </p:txBody>
      </p:sp>
      <p:sp>
        <p:nvSpPr>
          <p:cNvPr id="3" name="Symbol zastępczy zawartości 2"/>
          <p:cNvSpPr>
            <a:spLocks noGrp="1"/>
          </p:cNvSpPr>
          <p:nvPr>
            <p:ph sz="half" idx="1"/>
          </p:nvPr>
        </p:nvSpPr>
        <p:spPr>
          <a:xfrm>
            <a:off x="237506" y="890650"/>
            <a:ext cx="5782294" cy="5967350"/>
          </a:xfrm>
        </p:spPr>
        <p:txBody>
          <a:bodyPr>
            <a:normAutofit fontScale="62500" lnSpcReduction="20000"/>
          </a:bodyPr>
          <a:lstStyle/>
          <a:p>
            <a:pPr marL="0" indent="0" algn="just">
              <a:buNone/>
            </a:pPr>
            <a:r>
              <a:rPr lang="pl-PL" dirty="0" smtClean="0">
                <a:latin typeface="Berylium" panose="02040602060501010103" pitchFamily="18" charset="-18"/>
              </a:rPr>
              <a:t>Wśród </a:t>
            </a:r>
            <a:r>
              <a:rPr lang="pl-PL" dirty="0">
                <a:latin typeface="Berylium" panose="02040602060501010103" pitchFamily="18" charset="-18"/>
              </a:rPr>
              <a:t>nich da się wyróżnić następujące grupy wyobrażeń popularnych w heraldyce obcych rodów rycerskich, stale lub tymczasowo przebywających na Śląsku</a:t>
            </a:r>
            <a:r>
              <a:rPr lang="pl-PL" dirty="0" smtClean="0">
                <a:latin typeface="Berylium" panose="02040602060501010103" pitchFamily="18" charset="-18"/>
              </a:rPr>
              <a:t>:</a:t>
            </a:r>
            <a:endParaRPr lang="pl-PL" dirty="0">
              <a:latin typeface="Berylium" panose="02040602060501010103" pitchFamily="18" charset="-18"/>
            </a:endParaRPr>
          </a:p>
          <a:p>
            <a:pPr lvl="1"/>
            <a:r>
              <a:rPr lang="pl-PL" sz="2900" dirty="0">
                <a:latin typeface="Berylium" panose="02040602060501010103" pitchFamily="18" charset="-18"/>
              </a:rPr>
              <a:t>motyw zwierzęcy lub </a:t>
            </a:r>
            <a:r>
              <a:rPr lang="pl-PL" sz="2900" dirty="0" smtClean="0">
                <a:latin typeface="Berylium" panose="02040602060501010103" pitchFamily="18" charset="-18"/>
              </a:rPr>
              <a:t>fantastyczny (legendarne bestie),</a:t>
            </a:r>
            <a:endParaRPr lang="pl-PL" sz="2900" dirty="0">
              <a:latin typeface="Berylium" panose="02040602060501010103" pitchFamily="18" charset="-18"/>
            </a:endParaRPr>
          </a:p>
          <a:p>
            <a:pPr lvl="1"/>
            <a:r>
              <a:rPr lang="pl-PL" sz="2900" dirty="0">
                <a:latin typeface="Berylium" panose="02040602060501010103" pitchFamily="18" charset="-18"/>
              </a:rPr>
              <a:t>motyw roślinny, astronomiczny lub abstrakcyjny </a:t>
            </a:r>
            <a:br>
              <a:rPr lang="pl-PL" sz="2900" dirty="0">
                <a:latin typeface="Berylium" panose="02040602060501010103" pitchFamily="18" charset="-18"/>
              </a:rPr>
            </a:br>
            <a:r>
              <a:rPr lang="pl-PL" sz="2900" dirty="0">
                <a:latin typeface="Berylium" panose="02040602060501010103" pitchFamily="18" charset="-18"/>
              </a:rPr>
              <a:t>(ew. architektoniczny),</a:t>
            </a:r>
          </a:p>
          <a:p>
            <a:pPr lvl="1"/>
            <a:r>
              <a:rPr lang="pl-PL" sz="2900" dirty="0">
                <a:latin typeface="Berylium" panose="02040602060501010103" pitchFamily="18" charset="-18"/>
              </a:rPr>
              <a:t>motyw uzbrojenia (w tym pieczęcie hełmowe, na których hełm </a:t>
            </a:r>
            <a:r>
              <a:rPr lang="pl-PL" sz="2900" dirty="0" smtClean="0">
                <a:latin typeface="Berylium" panose="02040602060501010103" pitchFamily="18" charset="-18"/>
              </a:rPr>
              <a:t>z </a:t>
            </a:r>
            <a:r>
              <a:rPr lang="pl-PL" sz="2900" dirty="0">
                <a:latin typeface="Berylium" panose="02040602060501010103" pitchFamily="18" charset="-18"/>
              </a:rPr>
              <a:t>klejnotem zastępowały godło),</a:t>
            </a:r>
          </a:p>
          <a:p>
            <a:pPr lvl="1"/>
            <a:r>
              <a:rPr lang="pl-PL" sz="2900" dirty="0">
                <a:latin typeface="Berylium" panose="02040602060501010103" pitchFamily="18" charset="-18"/>
              </a:rPr>
              <a:t>motyw narzędzia lub atrybutu funkcji społecznej</a:t>
            </a:r>
            <a:r>
              <a:rPr lang="pl-PL" sz="2900" dirty="0" smtClean="0">
                <a:latin typeface="Berylium" panose="02040602060501010103" pitchFamily="18" charset="-18"/>
              </a:rPr>
              <a:t>.</a:t>
            </a:r>
          </a:p>
          <a:p>
            <a:pPr marL="457200" lvl="1" indent="0" algn="just">
              <a:buNone/>
            </a:pPr>
            <a:endParaRPr lang="pl-PL" sz="2700" dirty="0">
              <a:latin typeface="Berylium" panose="02040602060501010103" pitchFamily="18" charset="-18"/>
            </a:endParaRPr>
          </a:p>
          <a:p>
            <a:pPr marL="0" indent="0" algn="just">
              <a:buNone/>
            </a:pPr>
            <a:endParaRPr lang="pl-PL" dirty="0">
              <a:latin typeface="Berylium" panose="02040602060501010103" pitchFamily="18" charset="-18"/>
            </a:endParaRPr>
          </a:p>
          <a:p>
            <a:pPr marL="0" indent="0" algn="just">
              <a:buNone/>
            </a:pPr>
            <a:r>
              <a:rPr lang="pl-PL" dirty="0" smtClean="0">
                <a:latin typeface="Berylium" panose="02040602060501010103" pitchFamily="18" charset="-18"/>
              </a:rPr>
              <a:t>Celem </a:t>
            </a:r>
            <a:r>
              <a:rPr lang="pl-PL" dirty="0">
                <a:latin typeface="Berylium" panose="02040602060501010103" pitchFamily="18" charset="-18"/>
              </a:rPr>
              <a:t>niniejszej wystawy jest nie tylko popularyzacja wiedzy </a:t>
            </a:r>
            <a:br>
              <a:rPr lang="pl-PL" dirty="0">
                <a:latin typeface="Berylium" panose="02040602060501010103" pitchFamily="18" charset="-18"/>
              </a:rPr>
            </a:br>
            <a:r>
              <a:rPr lang="pl-PL" dirty="0">
                <a:latin typeface="Berylium" panose="02040602060501010103" pitchFamily="18" charset="-18"/>
              </a:rPr>
              <a:t>o zasobie Archiwum Państwowego we Wrocławiu i pieczęciach rycerskich, lecz również prezentacja nowatorskiej techniki obrazowania, szczególnie przydatnej w pracy nad materiałem sfragistycznym: </a:t>
            </a:r>
            <a:r>
              <a:rPr lang="pl-PL" b="1" dirty="0" err="1">
                <a:latin typeface="Berylium" panose="02040602060501010103" pitchFamily="18" charset="-18"/>
              </a:rPr>
              <a:t>Reflectance</a:t>
            </a:r>
            <a:r>
              <a:rPr lang="pl-PL" b="1" dirty="0">
                <a:latin typeface="Berylium" panose="02040602060501010103" pitchFamily="18" charset="-18"/>
              </a:rPr>
              <a:t> </a:t>
            </a:r>
            <a:r>
              <a:rPr lang="pl-PL" b="1" dirty="0" err="1">
                <a:latin typeface="Berylium" panose="02040602060501010103" pitchFamily="18" charset="-18"/>
              </a:rPr>
              <a:t>Transformation</a:t>
            </a:r>
            <a:r>
              <a:rPr lang="pl-PL" b="1" dirty="0">
                <a:latin typeface="Berylium" panose="02040602060501010103" pitchFamily="18" charset="-18"/>
              </a:rPr>
              <a:t> </a:t>
            </a:r>
            <a:r>
              <a:rPr lang="pl-PL" b="1" dirty="0" err="1">
                <a:latin typeface="Berylium" panose="02040602060501010103" pitchFamily="18" charset="-18"/>
              </a:rPr>
              <a:t>Imaging</a:t>
            </a:r>
            <a:r>
              <a:rPr lang="pl-PL" b="1" dirty="0">
                <a:latin typeface="Berylium" panose="02040602060501010103" pitchFamily="18" charset="-18"/>
              </a:rPr>
              <a:t> (RTI)</a:t>
            </a:r>
            <a:r>
              <a:rPr lang="pl-PL" dirty="0">
                <a:latin typeface="Berylium" panose="02040602060501010103" pitchFamily="18" charset="-18"/>
              </a:rPr>
              <a:t>. </a:t>
            </a:r>
            <a:endParaRPr lang="pl-PL" dirty="0" smtClean="0">
              <a:latin typeface="Berylium" panose="02040602060501010103" pitchFamily="18" charset="-18"/>
            </a:endParaRPr>
          </a:p>
          <a:p>
            <a:pPr marL="0" indent="0" algn="just">
              <a:buNone/>
            </a:pPr>
            <a:endParaRPr lang="pl-PL" dirty="0">
              <a:latin typeface="Berylium" panose="02040602060501010103" pitchFamily="18" charset="-18"/>
            </a:endParaRPr>
          </a:p>
          <a:p>
            <a:pPr marL="0" indent="0" algn="just">
              <a:buNone/>
            </a:pPr>
            <a:r>
              <a:rPr lang="pl-PL" dirty="0">
                <a:latin typeface="Berylium" panose="02040602060501010103" pitchFamily="18" charset="-18"/>
              </a:rPr>
              <a:t>Dzięki możliwości manipulowania </a:t>
            </a:r>
            <a:r>
              <a:rPr lang="pl-PL" dirty="0" smtClean="0">
                <a:latin typeface="Berylium" panose="02040602060501010103" pitchFamily="18" charset="-18"/>
              </a:rPr>
              <a:t>ustawieniem źródła światła </a:t>
            </a:r>
            <a:br>
              <a:rPr lang="pl-PL" dirty="0" smtClean="0">
                <a:latin typeface="Berylium" panose="02040602060501010103" pitchFamily="18" charset="-18"/>
              </a:rPr>
            </a:br>
            <a:r>
              <a:rPr lang="pl-PL" dirty="0" smtClean="0">
                <a:latin typeface="Berylium" panose="02040602060501010103" pitchFamily="18" charset="-18"/>
              </a:rPr>
              <a:t>i kątem jego padania, pozwala </a:t>
            </a:r>
            <a:r>
              <a:rPr lang="pl-PL" dirty="0">
                <a:latin typeface="Berylium" panose="02040602060501010103" pitchFamily="18" charset="-18"/>
              </a:rPr>
              <a:t>ona na wydobycie wszelkich zarysowań, wgłębień i wypukłości na płaskiej powierzchni, zapewniając wyraźną ekspozycję nawet trudno czytelnych szczegółów. </a:t>
            </a:r>
            <a:r>
              <a:rPr lang="pl-PL" dirty="0" smtClean="0">
                <a:latin typeface="Berylium" panose="02040602060501010103" pitchFamily="18" charset="-18"/>
              </a:rPr>
              <a:t>Za </a:t>
            </a:r>
            <a:r>
              <a:rPr lang="pl-PL" dirty="0">
                <a:latin typeface="Berylium" panose="02040602060501010103" pitchFamily="18" charset="-18"/>
              </a:rPr>
              <a:t>pomocą lokalnie </a:t>
            </a:r>
            <a:r>
              <a:rPr lang="pl-PL" dirty="0" smtClean="0">
                <a:latin typeface="Berylium" panose="02040602060501010103" pitchFamily="18" charset="-18"/>
              </a:rPr>
              <a:t>zainstalowanej, </a:t>
            </a:r>
            <a:r>
              <a:rPr lang="pl-PL" dirty="0">
                <a:latin typeface="Berylium" panose="02040602060501010103" pitchFamily="18" charset="-18"/>
              </a:rPr>
              <a:t>bezpłatnej przeglądarki </a:t>
            </a:r>
            <a:r>
              <a:rPr lang="pl-PL" b="1" dirty="0" err="1">
                <a:latin typeface="Berylium" panose="02040602060501010103" pitchFamily="18" charset="-18"/>
              </a:rPr>
              <a:t>RTIViewer</a:t>
            </a:r>
            <a:r>
              <a:rPr lang="pl-PL" dirty="0">
                <a:latin typeface="Berylium" panose="02040602060501010103" pitchFamily="18" charset="-18"/>
              </a:rPr>
              <a:t> można otworzyć pliki PTM </a:t>
            </a:r>
            <a:r>
              <a:rPr lang="pl-PL" dirty="0" smtClean="0">
                <a:latin typeface="Berylium" panose="02040602060501010103" pitchFamily="18" charset="-18"/>
              </a:rPr>
              <a:t>i </a:t>
            </a:r>
            <a:r>
              <a:rPr lang="pl-PL" dirty="0">
                <a:latin typeface="Berylium" panose="02040602060501010103" pitchFamily="18" charset="-18"/>
              </a:rPr>
              <a:t>analizować obiekty przy pomocy różnych narzędzi. </a:t>
            </a:r>
            <a:endParaRPr lang="pl-PL" dirty="0" smtClean="0">
              <a:latin typeface="Berylium" panose="02040602060501010103" pitchFamily="18" charset="-18"/>
            </a:endParaRPr>
          </a:p>
          <a:p>
            <a:pPr marL="0" indent="0" algn="just">
              <a:buNone/>
            </a:pPr>
            <a:endParaRPr lang="pl-PL" dirty="0">
              <a:latin typeface="Berylium" panose="02040602060501010103" pitchFamily="18" charset="-18"/>
            </a:endParaRPr>
          </a:p>
          <a:p>
            <a:pPr marL="0" indent="0" algn="just">
              <a:buNone/>
            </a:pPr>
            <a:endParaRPr lang="pl-PL" dirty="0">
              <a:latin typeface="Berylium" panose="02040602060501010103" pitchFamily="18" charset="-18"/>
            </a:endParaRPr>
          </a:p>
        </p:txBody>
      </p:sp>
      <p:sp>
        <p:nvSpPr>
          <p:cNvPr id="4" name="Symbol zastępczy zawartości 3"/>
          <p:cNvSpPr>
            <a:spLocks noGrp="1"/>
          </p:cNvSpPr>
          <p:nvPr>
            <p:ph sz="half" idx="2"/>
          </p:nvPr>
        </p:nvSpPr>
        <p:spPr>
          <a:xfrm>
            <a:off x="6214753" y="890649"/>
            <a:ext cx="5782294" cy="5967350"/>
          </a:xfrm>
        </p:spPr>
        <p:txBody>
          <a:bodyPr>
            <a:normAutofit fontScale="62500" lnSpcReduction="20000"/>
          </a:bodyPr>
          <a:lstStyle/>
          <a:p>
            <a:pPr marL="0" indent="0" algn="just">
              <a:buNone/>
            </a:pPr>
            <a:r>
              <a:rPr lang="pl-PL" dirty="0">
                <a:latin typeface="Berylium" panose="02040602060501010103" pitchFamily="18" charset="-18"/>
              </a:rPr>
              <a:t>Przebieg procesu digitalizacji pieczęci oraz sposób korzystania </a:t>
            </a:r>
            <a:br>
              <a:rPr lang="pl-PL" dirty="0">
                <a:latin typeface="Berylium" panose="02040602060501010103" pitchFamily="18" charset="-18"/>
              </a:rPr>
            </a:br>
            <a:r>
              <a:rPr lang="pl-PL" dirty="0">
                <a:latin typeface="Berylium" panose="02040602060501010103" pitchFamily="18" charset="-18"/>
              </a:rPr>
              <a:t>z przeglądarki </a:t>
            </a:r>
            <a:r>
              <a:rPr lang="pl-PL" b="1" dirty="0" err="1">
                <a:latin typeface="Berylium" panose="02040602060501010103" pitchFamily="18" charset="-18"/>
              </a:rPr>
              <a:t>RTIViewer</a:t>
            </a:r>
            <a:r>
              <a:rPr lang="pl-PL" dirty="0">
                <a:latin typeface="Berylium" panose="02040602060501010103" pitchFamily="18" charset="-18"/>
              </a:rPr>
              <a:t> krótko obrazuje niniejszy materiał wideo:</a:t>
            </a:r>
          </a:p>
          <a:p>
            <a:pPr marL="0" indent="0" algn="just">
              <a:buNone/>
            </a:pPr>
            <a:r>
              <a:rPr lang="pl-PL" u="sng" dirty="0">
                <a:latin typeface="Berylium" panose="02040602060501010103" pitchFamily="18" charset="-18"/>
                <a:hlinkClick r:id="rId2"/>
              </a:rPr>
              <a:t>https://youtu.be/-ISo9FDywOo</a:t>
            </a:r>
            <a:r>
              <a:rPr lang="pl-PL" dirty="0">
                <a:latin typeface="Berylium" panose="02040602060501010103" pitchFamily="18" charset="-18"/>
              </a:rPr>
              <a:t> </a:t>
            </a:r>
          </a:p>
          <a:p>
            <a:pPr marL="0" indent="0" algn="just">
              <a:buNone/>
            </a:pPr>
            <a:r>
              <a:rPr lang="pl-PL" dirty="0" smtClean="0">
                <a:latin typeface="Berylium" panose="02040602060501010103" pitchFamily="18" charset="-18"/>
              </a:rPr>
              <a:t/>
            </a:r>
            <a:br>
              <a:rPr lang="pl-PL" dirty="0" smtClean="0">
                <a:latin typeface="Berylium" panose="02040602060501010103" pitchFamily="18" charset="-18"/>
              </a:rPr>
            </a:br>
            <a:r>
              <a:rPr lang="pl-PL" dirty="0" smtClean="0">
                <a:latin typeface="Berylium" panose="02040602060501010103" pitchFamily="18" charset="-18"/>
              </a:rPr>
              <a:t>Link </a:t>
            </a:r>
            <a:r>
              <a:rPr lang="pl-PL" dirty="0">
                <a:latin typeface="Berylium" panose="02040602060501010103" pitchFamily="18" charset="-18"/>
              </a:rPr>
              <a:t>do bezpłatnej przeglądarki </a:t>
            </a:r>
            <a:r>
              <a:rPr lang="pl-PL" b="1" dirty="0" err="1">
                <a:latin typeface="Berylium" panose="02040602060501010103" pitchFamily="18" charset="-18"/>
              </a:rPr>
              <a:t>RTIViewer</a:t>
            </a:r>
            <a:r>
              <a:rPr lang="pl-PL" b="1" dirty="0">
                <a:latin typeface="Berylium" panose="02040602060501010103" pitchFamily="18" charset="-18"/>
              </a:rPr>
              <a:t>:</a:t>
            </a:r>
            <a:endParaRPr lang="pl-PL" dirty="0">
              <a:latin typeface="Berylium" panose="02040602060501010103" pitchFamily="18" charset="-18"/>
            </a:endParaRPr>
          </a:p>
          <a:p>
            <a:pPr marL="0" indent="0" algn="just">
              <a:buNone/>
            </a:pPr>
            <a:r>
              <a:rPr lang="pl-PL" u="sng" dirty="0">
                <a:latin typeface="Berylium" panose="02040602060501010103" pitchFamily="18" charset="-18"/>
                <a:hlinkClick r:id="rId3"/>
              </a:rPr>
              <a:t>http://culturalheritageimaging.org/What_We_Offer/Downloads/View/index.html</a:t>
            </a:r>
            <a:endParaRPr lang="pl-PL" dirty="0">
              <a:latin typeface="Berylium" panose="02040602060501010103" pitchFamily="18" charset="-18"/>
            </a:endParaRPr>
          </a:p>
          <a:p>
            <a:pPr marL="0" indent="0" algn="just">
              <a:buNone/>
            </a:pPr>
            <a:endParaRPr lang="pl-PL" dirty="0">
              <a:latin typeface="Berylium" panose="02040602060501010103" pitchFamily="18" charset="-18"/>
            </a:endParaRPr>
          </a:p>
          <a:p>
            <a:pPr marL="0" indent="0" algn="just">
              <a:buNone/>
            </a:pPr>
            <a:endParaRPr lang="pl-PL" dirty="0" smtClean="0">
              <a:latin typeface="Berylium" panose="02040602060501010103" pitchFamily="18" charset="-18"/>
            </a:endParaRPr>
          </a:p>
          <a:p>
            <a:pPr marL="0" indent="0" algn="just">
              <a:buNone/>
            </a:pPr>
            <a:r>
              <a:rPr lang="pl-PL" dirty="0" smtClean="0">
                <a:latin typeface="Berylium" panose="02040602060501010103" pitchFamily="18" charset="-18"/>
              </a:rPr>
              <a:t>Oprócz przeglądu pieczęci </a:t>
            </a:r>
            <a:r>
              <a:rPr lang="pl-PL" dirty="0">
                <a:latin typeface="Berylium" panose="02040602060501010103" pitchFamily="18" charset="-18"/>
              </a:rPr>
              <a:t>w technice RTI dostępne są również wybrane fotografie, zamieszczone w postaci strumieniowej na stronie Archiwum. </a:t>
            </a:r>
            <a:endParaRPr lang="pl-PL" dirty="0" smtClean="0">
              <a:latin typeface="Berylium" panose="02040602060501010103" pitchFamily="18" charset="-18"/>
            </a:endParaRPr>
          </a:p>
          <a:p>
            <a:pPr marL="0" indent="0" algn="just">
              <a:buNone/>
            </a:pPr>
            <a:r>
              <a:rPr lang="pl-PL" b="1" dirty="0" smtClean="0">
                <a:latin typeface="Berylium" panose="02040602060501010103" pitchFamily="18" charset="-18"/>
              </a:rPr>
              <a:t>Po </a:t>
            </a:r>
            <a:r>
              <a:rPr lang="pl-PL" b="1" dirty="0">
                <a:latin typeface="Berylium" panose="02040602060501010103" pitchFamily="18" charset="-18"/>
              </a:rPr>
              <a:t>kliknięciu </a:t>
            </a:r>
            <a:r>
              <a:rPr lang="pl-PL" b="1" dirty="0" smtClean="0">
                <a:latin typeface="Berylium" panose="02040602060501010103" pitchFamily="18" charset="-18"/>
              </a:rPr>
              <a:t>na zdjęcia widniejące </a:t>
            </a:r>
            <a:r>
              <a:rPr lang="pl-PL" b="1" dirty="0">
                <a:latin typeface="Berylium" panose="02040602060501010103" pitchFamily="18" charset="-18"/>
              </a:rPr>
              <a:t>w prezentacji każdej </a:t>
            </a:r>
            <a:r>
              <a:rPr lang="pl-PL" b="1" dirty="0" smtClean="0">
                <a:latin typeface="Berylium" panose="02040602060501010103" pitchFamily="18" charset="-18"/>
              </a:rPr>
              <a:t>z pieczęci otwiera się okno pracującej online przeglądarki RTI (zdjęcie lewe), albo pozostałe ujęcia pieczęci (zdjęcie prawe). </a:t>
            </a:r>
          </a:p>
          <a:p>
            <a:pPr marL="0" indent="0" algn="just">
              <a:buNone/>
            </a:pPr>
            <a:r>
              <a:rPr lang="pl-PL" dirty="0" smtClean="0">
                <a:latin typeface="Berylium" panose="02040602060501010103" pitchFamily="18" charset="-18"/>
              </a:rPr>
              <a:t>Pierwsze dwa ujęcia </a:t>
            </a:r>
            <a:r>
              <a:rPr lang="pl-PL" dirty="0">
                <a:latin typeface="Berylium" panose="02040602060501010103" pitchFamily="18" charset="-18"/>
              </a:rPr>
              <a:t>to wybrane fotografie wykonane </a:t>
            </a:r>
            <a:br>
              <a:rPr lang="pl-PL" dirty="0">
                <a:latin typeface="Berylium" panose="02040602060501010103" pitchFamily="18" charset="-18"/>
              </a:rPr>
            </a:br>
            <a:r>
              <a:rPr lang="pl-PL" dirty="0" smtClean="0">
                <a:latin typeface="Berylium" panose="02040602060501010103" pitchFamily="18" charset="-18"/>
              </a:rPr>
              <a:t>w </a:t>
            </a:r>
            <a:r>
              <a:rPr lang="pl-PL" dirty="0">
                <a:latin typeface="Berylium" panose="02040602060501010103" pitchFamily="18" charset="-18"/>
              </a:rPr>
              <a:t>oświetleniu kierunkowym, </a:t>
            </a:r>
            <a:r>
              <a:rPr lang="pl-PL" dirty="0" smtClean="0">
                <a:latin typeface="Berylium" panose="02040602060501010103" pitchFamily="18" charset="-18"/>
              </a:rPr>
              <a:t>kolejne w rozproszonym</a:t>
            </a:r>
            <a:r>
              <a:rPr lang="pl-PL" dirty="0">
                <a:latin typeface="Berylium" panose="02040602060501010103" pitchFamily="18" charset="-18"/>
              </a:rPr>
              <a:t>, czwarta </a:t>
            </a:r>
            <a:r>
              <a:rPr lang="pl-PL" dirty="0" smtClean="0">
                <a:latin typeface="Berylium" panose="02040602060501010103" pitchFamily="18" charset="-18"/>
              </a:rPr>
              <a:t>fotografia jest </a:t>
            </a:r>
            <a:r>
              <a:rPr lang="pl-PL" dirty="0">
                <a:latin typeface="Berylium" panose="02040602060501010103" pitchFamily="18" charset="-18"/>
              </a:rPr>
              <a:t>ujęciem </a:t>
            </a:r>
            <a:r>
              <a:rPr lang="pl-PL" dirty="0" smtClean="0">
                <a:latin typeface="Berylium" panose="02040602060501010103" pitchFamily="18" charset="-18"/>
              </a:rPr>
              <a:t>o </a:t>
            </a:r>
            <a:r>
              <a:rPr lang="pl-PL" dirty="0">
                <a:latin typeface="Berylium" panose="02040602060501010103" pitchFamily="18" charset="-18"/>
              </a:rPr>
              <a:t>wzmocnionej fakturze wygenerowanym za pomocą narzędzia “</a:t>
            </a:r>
            <a:r>
              <a:rPr lang="pl-PL" dirty="0" err="1">
                <a:latin typeface="Berylium" panose="02040602060501010103" pitchFamily="18" charset="-18"/>
              </a:rPr>
              <a:t>Normal</a:t>
            </a:r>
            <a:r>
              <a:rPr lang="pl-PL" dirty="0">
                <a:latin typeface="Berylium" panose="02040602060501010103" pitchFamily="18" charset="-18"/>
              </a:rPr>
              <a:t> </a:t>
            </a:r>
            <a:r>
              <a:rPr lang="pl-PL" dirty="0" err="1">
                <a:latin typeface="Berylium" panose="02040602060501010103" pitchFamily="18" charset="-18"/>
              </a:rPr>
              <a:t>Unsharp</a:t>
            </a:r>
            <a:r>
              <a:rPr lang="pl-PL" dirty="0">
                <a:latin typeface="Berylium" panose="02040602060501010103" pitchFamily="18" charset="-18"/>
              </a:rPr>
              <a:t> </a:t>
            </a:r>
            <a:r>
              <a:rPr lang="pl-PL" dirty="0" err="1">
                <a:latin typeface="Berylium" panose="02040602060501010103" pitchFamily="18" charset="-18"/>
              </a:rPr>
              <a:t>Masking</a:t>
            </a:r>
            <a:r>
              <a:rPr lang="pl-PL" dirty="0">
                <a:latin typeface="Berylium" panose="02040602060501010103" pitchFamily="18" charset="-18"/>
              </a:rPr>
              <a:t>” dostępnego </a:t>
            </a:r>
            <a:r>
              <a:rPr lang="pl-PL" dirty="0" smtClean="0">
                <a:latin typeface="Berylium" panose="02040602060501010103" pitchFamily="18" charset="-18"/>
              </a:rPr>
              <a:t/>
            </a:r>
            <a:br>
              <a:rPr lang="pl-PL" dirty="0" smtClean="0">
                <a:latin typeface="Berylium" panose="02040602060501010103" pitchFamily="18" charset="-18"/>
              </a:rPr>
            </a:br>
            <a:r>
              <a:rPr lang="pl-PL" dirty="0" smtClean="0">
                <a:latin typeface="Berylium" panose="02040602060501010103" pitchFamily="18" charset="-18"/>
              </a:rPr>
              <a:t>w </a:t>
            </a:r>
            <a:r>
              <a:rPr lang="pl-PL" dirty="0" err="1">
                <a:latin typeface="Berylium" panose="02040602060501010103" pitchFamily="18" charset="-18"/>
              </a:rPr>
              <a:t>RTIViewer</a:t>
            </a:r>
            <a:r>
              <a:rPr lang="pl-PL" dirty="0">
                <a:latin typeface="Berylium" panose="02040602060501010103" pitchFamily="18" charset="-18"/>
              </a:rPr>
              <a:t>, piąta </a:t>
            </a:r>
            <a:r>
              <a:rPr lang="pl-PL" dirty="0" smtClean="0">
                <a:latin typeface="Berylium" panose="02040602060501010103" pitchFamily="18" charset="-18"/>
              </a:rPr>
              <a:t>w </a:t>
            </a:r>
            <a:r>
              <a:rPr lang="pl-PL" dirty="0">
                <a:latin typeface="Berylium" panose="02040602060501010103" pitchFamily="18" charset="-18"/>
              </a:rPr>
              <a:t>skali szarości </a:t>
            </a:r>
            <a:r>
              <a:rPr lang="pl-PL" dirty="0" smtClean="0">
                <a:latin typeface="Berylium" panose="02040602060501010103" pitchFamily="18" charset="-18"/>
              </a:rPr>
              <a:t>o </a:t>
            </a:r>
            <a:r>
              <a:rPr lang="pl-PL" dirty="0">
                <a:latin typeface="Berylium" panose="02040602060501010103" pitchFamily="18" charset="-18"/>
              </a:rPr>
              <a:t>wzmocnionej fakturze </a:t>
            </a:r>
            <a:r>
              <a:rPr lang="pl-PL" dirty="0" smtClean="0">
                <a:latin typeface="Berylium" panose="02040602060501010103" pitchFamily="18" charset="-18"/>
              </a:rPr>
              <a:t>(narzędzie “</a:t>
            </a:r>
            <a:r>
              <a:rPr lang="pl-PL" dirty="0" err="1" smtClean="0">
                <a:latin typeface="Berylium" panose="02040602060501010103" pitchFamily="18" charset="-18"/>
              </a:rPr>
              <a:t>Specular</a:t>
            </a:r>
            <a:r>
              <a:rPr lang="pl-PL" dirty="0" smtClean="0">
                <a:latin typeface="Berylium" panose="02040602060501010103" pitchFamily="18" charset="-18"/>
              </a:rPr>
              <a:t> Enhancement” w </a:t>
            </a:r>
            <a:r>
              <a:rPr lang="pl-PL" dirty="0" err="1" smtClean="0">
                <a:latin typeface="Berylium" panose="02040602060501010103" pitchFamily="18" charset="-18"/>
              </a:rPr>
              <a:t>RTIViewer</a:t>
            </a:r>
            <a:r>
              <a:rPr lang="pl-PL" dirty="0">
                <a:latin typeface="Berylium" panose="02040602060501010103" pitchFamily="18" charset="-18"/>
              </a:rPr>
              <a:t>), a szósta to tzw. “mapa </a:t>
            </a:r>
            <a:r>
              <a:rPr lang="pl-PL" dirty="0" err="1">
                <a:latin typeface="Berylium" panose="02040602060501010103" pitchFamily="18" charset="-18"/>
              </a:rPr>
              <a:t>normal</a:t>
            </a:r>
            <a:r>
              <a:rPr lang="pl-PL" dirty="0">
                <a:latin typeface="Berylium" panose="02040602060501010103" pitchFamily="18" charset="-18"/>
              </a:rPr>
              <a:t>” wygenerowana z pomocą narzędzia “</a:t>
            </a:r>
            <a:r>
              <a:rPr lang="pl-PL" dirty="0" err="1">
                <a:latin typeface="Berylium" panose="02040602060501010103" pitchFamily="18" charset="-18"/>
              </a:rPr>
              <a:t>Normals</a:t>
            </a:r>
            <a:r>
              <a:rPr lang="pl-PL" dirty="0">
                <a:latin typeface="Berylium" panose="02040602060501010103" pitchFamily="18" charset="-18"/>
              </a:rPr>
              <a:t> </a:t>
            </a:r>
            <a:r>
              <a:rPr lang="pl-PL" dirty="0" err="1">
                <a:latin typeface="Berylium" panose="02040602060501010103" pitchFamily="18" charset="-18"/>
              </a:rPr>
              <a:t>Visualizsation</a:t>
            </a:r>
            <a:r>
              <a:rPr lang="pl-PL" dirty="0">
                <a:latin typeface="Berylium" panose="02040602060501010103" pitchFamily="18" charset="-18"/>
              </a:rPr>
              <a:t>”, również dostępnego przeglądarce w </a:t>
            </a:r>
            <a:r>
              <a:rPr lang="pl-PL" dirty="0" err="1">
                <a:latin typeface="Berylium" panose="02040602060501010103" pitchFamily="18" charset="-18"/>
              </a:rPr>
              <a:t>RTIViewer</a:t>
            </a:r>
            <a:r>
              <a:rPr lang="pl-PL" dirty="0" smtClean="0">
                <a:latin typeface="Berylium" panose="02040602060501010103" pitchFamily="18" charset="-18"/>
              </a:rPr>
              <a:t>.</a:t>
            </a:r>
            <a:endParaRPr lang="pl-PL" dirty="0">
              <a:latin typeface="Berylium" panose="02040602060501010103" pitchFamily="18" charset="-18"/>
            </a:endParaRPr>
          </a:p>
        </p:txBody>
      </p:sp>
    </p:spTree>
    <p:extLst>
      <p:ext uri="{BB962C8B-B14F-4D97-AF65-F5344CB8AC3E}">
        <p14:creationId xmlns:p14="http://schemas.microsoft.com/office/powerpoint/2010/main" val="30390601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sz="4200" dirty="0" err="1" smtClean="0">
                <a:latin typeface="Berylium" panose="02040602060501010103" pitchFamily="18" charset="-18"/>
              </a:rPr>
              <a:t>Juwenis</a:t>
            </a:r>
            <a:r>
              <a:rPr lang="pl-PL" sz="4200" dirty="0" smtClean="0">
                <a:latin typeface="Berylium" panose="02040602060501010103" pitchFamily="18" charset="-18"/>
              </a:rPr>
              <a:t> </a:t>
            </a:r>
            <a:r>
              <a:rPr lang="pl-PL" sz="4200" dirty="0" err="1" smtClean="0">
                <a:latin typeface="Berylium" panose="02040602060501010103" pitchFamily="18" charset="-18"/>
              </a:rPr>
              <a:t>Czirn</a:t>
            </a:r>
            <a:r>
              <a:rPr lang="pl-PL" sz="4200" dirty="0" smtClean="0">
                <a:latin typeface="Berylium" panose="02040602060501010103" pitchFamily="18" charset="-18"/>
              </a:rPr>
              <a:t>, 1329 r.,</a:t>
            </a:r>
            <a:br>
              <a:rPr lang="pl-PL" sz="4200" dirty="0" smtClean="0">
                <a:latin typeface="Berylium" panose="02040602060501010103" pitchFamily="18" charset="-18"/>
              </a:rPr>
            </a:br>
            <a:r>
              <a:rPr lang="pl-PL" sz="4200" dirty="0" smtClean="0">
                <a:latin typeface="Berylium" panose="02040602060501010103" pitchFamily="18" charset="-18"/>
              </a:rPr>
              <a:t>rep. 83, sygn. 45 (63)</a:t>
            </a:r>
            <a:endParaRPr lang="pl-PL" sz="4200"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pic>
        <p:nvPicPr>
          <p:cNvPr id="9" name="Symbol zastępczy zawartości 8">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5997487" cy="3998324"/>
          </a:xfrm>
        </p:spPr>
      </p:pic>
      <p:pic>
        <p:nvPicPr>
          <p:cNvPr id="14" name="Symbol zastępczy zawartości 13">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029367" y="0"/>
            <a:ext cx="6162633" cy="5807034"/>
          </a:xfrm>
        </p:spPr>
      </p:pic>
      <p:sp>
        <p:nvSpPr>
          <p:cNvPr id="13" name="Symbol zastępczy tekstu 4"/>
          <p:cNvSpPr txBox="1">
            <a:spLocks/>
          </p:cNvSpPr>
          <p:nvPr/>
        </p:nvSpPr>
        <p:spPr>
          <a:xfrm>
            <a:off x="6029367" y="5807034"/>
            <a:ext cx="6162633" cy="1065903"/>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spTree>
    <p:extLst>
      <p:ext uri="{BB962C8B-B14F-4D97-AF65-F5344CB8AC3E}">
        <p14:creationId xmlns:p14="http://schemas.microsoft.com/office/powerpoint/2010/main" val="24070018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err="1">
                <a:latin typeface="Berylium" panose="02040602060501010103" pitchFamily="18" charset="-18"/>
              </a:rPr>
              <a:t>Juwenis</a:t>
            </a:r>
            <a:r>
              <a:rPr lang="pl-PL" dirty="0">
                <a:latin typeface="Berylium" panose="02040602060501010103" pitchFamily="18" charset="-18"/>
              </a:rPr>
              <a:t> </a:t>
            </a:r>
            <a:r>
              <a:rPr lang="pl-PL" dirty="0" err="1">
                <a:latin typeface="Berylium" panose="02040602060501010103" pitchFamily="18" charset="-18"/>
              </a:rPr>
              <a:t>Czirn</a:t>
            </a:r>
            <a:r>
              <a:rPr lang="pl-PL" dirty="0">
                <a:latin typeface="Berylium" panose="02040602060501010103" pitchFamily="18" charset="-18"/>
              </a:rPr>
              <a:t>, 1329 r</a:t>
            </a:r>
            <a:r>
              <a:rPr lang="pl-PL" dirty="0" smtClean="0">
                <a:latin typeface="Berylium" panose="02040602060501010103" pitchFamily="18" charset="-18"/>
              </a:rPr>
              <a:t>., rep</a:t>
            </a:r>
            <a:r>
              <a:rPr lang="pl-PL" dirty="0">
                <a:latin typeface="Berylium" panose="02040602060501010103" pitchFamily="18" charset="-18"/>
              </a:rPr>
              <a:t>. 83, sygn. 45 (63)</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Zaprezentowana dla porównania ze smokiem w herbie Fryderyka </a:t>
            </a:r>
            <a:r>
              <a:rPr lang="pl-PL" sz="1800" dirty="0" err="1">
                <a:latin typeface="Berylium" panose="02040602060501010103" pitchFamily="18" charset="-18"/>
              </a:rPr>
              <a:t>Buntensee</a:t>
            </a:r>
            <a:r>
              <a:rPr lang="pl-PL" sz="1800" dirty="0">
                <a:latin typeface="Berylium" panose="02040602060501010103" pitchFamily="18" charset="-18"/>
              </a:rPr>
              <a:t> pieczęć </a:t>
            </a:r>
            <a:r>
              <a:rPr lang="pl-PL" sz="1800" b="1" dirty="0">
                <a:latin typeface="Berylium" panose="02040602060501010103" pitchFamily="18" charset="-18"/>
              </a:rPr>
              <a:t>rycerza śląskiego </a:t>
            </a:r>
            <a:r>
              <a:rPr lang="pl-PL" sz="1800" b="1" dirty="0" err="1">
                <a:latin typeface="Berylium" panose="02040602060501010103" pitchFamily="18" charset="-18"/>
              </a:rPr>
              <a:t>Juwenisa</a:t>
            </a:r>
            <a:r>
              <a:rPr lang="pl-PL" sz="1800" b="1" dirty="0">
                <a:latin typeface="Berylium" panose="02040602060501010103" pitchFamily="18" charset="-18"/>
              </a:rPr>
              <a:t> </a:t>
            </a:r>
            <a:r>
              <a:rPr lang="pl-PL" sz="1800" b="1" dirty="0" err="1">
                <a:latin typeface="Berylium" panose="02040602060501010103" pitchFamily="18" charset="-18"/>
              </a:rPr>
              <a:t>Czirna</a:t>
            </a:r>
            <a:r>
              <a:rPr lang="pl-PL" sz="1800" dirty="0">
                <a:latin typeface="Berylium" panose="02040602060501010103" pitchFamily="18" charset="-18"/>
              </a:rPr>
              <a:t>, zachowana przy dokumencie z 6 VII 1329 r., w którym </a:t>
            </a:r>
            <a:r>
              <a:rPr lang="pl-PL" sz="1800" dirty="0" err="1">
                <a:latin typeface="Berylium" panose="02040602060501010103" pitchFamily="18" charset="-18"/>
              </a:rPr>
              <a:t>Juwenis</a:t>
            </a:r>
            <a:r>
              <a:rPr lang="pl-PL" sz="1800" dirty="0">
                <a:latin typeface="Berylium" panose="02040602060501010103" pitchFamily="18" charset="-18"/>
              </a:rPr>
              <a:t> poczynił nadanie dla klasztoru w Krzeszowie</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herbem na tarczy.</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Tarcza herbowa na wprost, na której rogaty smok z długą, wygiętą w lewą stronę szyją oraz szpiczastym i rozdwojonym na kształt </a:t>
            </a:r>
            <a:r>
              <a:rPr lang="pl-PL" sz="1800" dirty="0" err="1">
                <a:latin typeface="Berylium" panose="02040602060501010103" pitchFamily="18" charset="-18"/>
              </a:rPr>
              <a:t>dzioba</a:t>
            </a:r>
            <a:r>
              <a:rPr lang="pl-PL" sz="1800" dirty="0">
                <a:latin typeface="Berylium" panose="02040602060501010103" pitchFamily="18" charset="-18"/>
              </a:rPr>
              <a:t> pysku zwróconym ku podstawie. </a:t>
            </a:r>
          </a:p>
          <a:p>
            <a:pPr marL="0" indent="0" algn="just">
              <a:buNone/>
            </a:pPr>
            <a:r>
              <a:rPr lang="pl-PL" sz="1800" dirty="0">
                <a:latin typeface="Berylium" panose="02040602060501010103" pitchFamily="18" charset="-18"/>
              </a:rPr>
              <a:t>Napis majuskułą gotycką: S . IUVENIS . DE . CIRNAU”:</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1, Wrocław </a:t>
            </a:r>
            <a:r>
              <a:rPr lang="pl-PL" sz="1800" dirty="0" smtClean="0">
                <a:latin typeface="Berylium" panose="02040602060501010103" pitchFamily="18" charset="-18"/>
              </a:rPr>
              <a:t>2018, </a:t>
            </a:r>
            <a:br>
              <a:rPr lang="pl-PL" sz="1800" dirty="0" smtClean="0">
                <a:latin typeface="Berylium" panose="02040602060501010103" pitchFamily="18" charset="-18"/>
              </a:rPr>
            </a:br>
            <a:r>
              <a:rPr lang="pl-PL" sz="1800" dirty="0" smtClean="0">
                <a:latin typeface="Berylium" panose="02040602060501010103" pitchFamily="18" charset="-18"/>
              </a:rPr>
              <a:t>s</a:t>
            </a:r>
            <a:r>
              <a:rPr lang="pl-PL" sz="1800" dirty="0">
                <a:latin typeface="Berylium" panose="02040602060501010103" pitchFamily="18" charset="-18"/>
              </a:rPr>
              <a:t>. 209-211, nr 128.</a:t>
            </a:r>
          </a:p>
          <a:p>
            <a:pPr marL="0" indent="0" algn="just">
              <a:buNone/>
            </a:pPr>
            <a:r>
              <a:rPr lang="pl-PL" sz="1800" b="1" dirty="0">
                <a:latin typeface="Berylium" panose="02040602060501010103" pitchFamily="18" charset="-18"/>
              </a:rPr>
              <a:t>Godło z dominującym motywem zwierzęcym lub fantastycznym.</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Smok posiadał dwoistą symbolikę. Z jednej strony reprezentował najwyższą niebiańską moc twórczą, z drugiej niszczycielską naturę żywiołów, zła oraz szatana. Symbol dwuznaczny,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chrześcijaństwie interpretowany również jako znak walki ze złem w imię </a:t>
            </a:r>
            <a:r>
              <a:rPr lang="pl-PL" sz="1800" dirty="0" smtClean="0">
                <a:latin typeface="Berylium" panose="02040602060501010103" pitchFamily="18" charset="-18"/>
              </a:rPr>
              <a:t>Chrystusa.</a:t>
            </a:r>
            <a:endParaRPr lang="pl-PL" sz="17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naturalny, ciemny, przejrzysty. Pieczęć podwieszona na czerwono-zielonym sznurze</a:t>
            </a:r>
            <a:r>
              <a:rPr lang="pl-PL" sz="1600" dirty="0" smtClean="0">
                <a:latin typeface="Berylium" panose="02040602060501010103" pitchFamily="18" charset="-18"/>
              </a:rPr>
              <a:t>.</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Wymiary:</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34 </a:t>
            </a:r>
            <a:r>
              <a:rPr lang="pl-PL" sz="1600" dirty="0" smtClean="0">
                <a:latin typeface="Berylium" panose="02040602060501010103" pitchFamily="18" charset="-18"/>
              </a:rPr>
              <a:t>mm</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Dalsza literatura:</a:t>
            </a:r>
            <a:endParaRPr lang="pl-PL" sz="1600" dirty="0">
              <a:latin typeface="Berylium" panose="02040602060501010103" pitchFamily="18" charset="-18"/>
            </a:endParaRPr>
          </a:p>
          <a:p>
            <a:pPr marL="0" indent="0">
              <a:buNone/>
            </a:pPr>
            <a:r>
              <a:rPr lang="pl-PL" sz="1600" dirty="0">
                <a:latin typeface="Berylium" panose="02040602060501010103" pitchFamily="18" charset="-18"/>
              </a:rPr>
              <a:t>Marek </a:t>
            </a:r>
            <a:r>
              <a:rPr lang="pl-PL" sz="1600" dirty="0" err="1">
                <a:latin typeface="Berylium" panose="02040602060501010103" pitchFamily="18" charset="-18"/>
              </a:rPr>
              <a:t>Cetwiński</a:t>
            </a:r>
            <a:r>
              <a:rPr lang="pl-PL" sz="1600" dirty="0">
                <a:latin typeface="Berylium" panose="02040602060501010103" pitchFamily="18" charset="-18"/>
              </a:rPr>
              <a:t>, </a:t>
            </a:r>
            <a:r>
              <a:rPr lang="pl-PL" sz="1600" i="1" dirty="0">
                <a:latin typeface="Berylium" panose="02040602060501010103" pitchFamily="18" charset="-18"/>
              </a:rPr>
              <a:t>Rycerstwo śląskie do końca XIII w.: biogramy i rodowody</a:t>
            </a:r>
            <a:r>
              <a:rPr lang="pl-PL" sz="1600" dirty="0">
                <a:latin typeface="Berylium" panose="02040602060501010103" pitchFamily="18" charset="-18"/>
              </a:rPr>
              <a:t>, Wrocław 1982, s. 144, nr 479.</a:t>
            </a:r>
          </a:p>
          <a:p>
            <a:pPr marL="0" indent="0">
              <a:buNone/>
            </a:pPr>
            <a:r>
              <a:rPr lang="pl-PL" sz="1600" dirty="0">
                <a:latin typeface="Berylium" panose="02040602060501010103" pitchFamily="18" charset="-18"/>
              </a:rPr>
              <a:t>Stanisław </a:t>
            </a:r>
            <a:r>
              <a:rPr lang="pl-PL" sz="1600" dirty="0" err="1">
                <a:latin typeface="Berylium" panose="02040602060501010103" pitchFamily="18" charset="-18"/>
              </a:rPr>
              <a:t>Kobielus</a:t>
            </a:r>
            <a:r>
              <a:rPr lang="pl-PL" sz="1600" dirty="0">
                <a:latin typeface="Berylium" panose="02040602060501010103" pitchFamily="18" charset="-18"/>
              </a:rPr>
              <a:t>, </a:t>
            </a:r>
            <a:r>
              <a:rPr lang="pl-PL" sz="1600" i="1" dirty="0">
                <a:latin typeface="Berylium" panose="02040602060501010103" pitchFamily="18" charset="-18"/>
              </a:rPr>
              <a:t>Bestiarium chrześcijańskie. Zwierzęta w symbolice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a:latin typeface="Berylium" panose="02040602060501010103" pitchFamily="18" charset="-18"/>
              </a:rPr>
              <a:t>interpretacji. Starożytność i średniowiecze</a:t>
            </a:r>
            <a:r>
              <a:rPr lang="pl-PL" sz="1600" dirty="0">
                <a:latin typeface="Berylium" panose="02040602060501010103" pitchFamily="18" charset="-18"/>
              </a:rPr>
              <a:t>, Warszawa 2002, s. 294-297.</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w </a:t>
            </a:r>
            <a:r>
              <a:rPr lang="pl-PL" sz="1600" i="1" dirty="0">
                <a:latin typeface="Berylium" panose="02040602060501010103" pitchFamily="18" charset="-18"/>
              </a:rPr>
              <a:t>Archiwum Państwowym we Wrocławiu</a:t>
            </a:r>
            <a:r>
              <a:rPr lang="pl-PL" sz="1600" dirty="0">
                <a:latin typeface="Berylium" panose="02040602060501010103" pitchFamily="18" charset="-18"/>
              </a:rPr>
              <a:t>, Racibórz 2014, s. 107, nr 1698.</a:t>
            </a:r>
          </a:p>
          <a:p>
            <a:pPr marL="0" indent="0">
              <a:buNone/>
            </a:pPr>
            <a:r>
              <a:rPr lang="pl-PL" sz="1600" dirty="0">
                <a:latin typeface="Berylium" panose="02040602060501010103" pitchFamily="18" charset="-18"/>
              </a:rPr>
              <a:t>Alfred Znamierowski, </a:t>
            </a:r>
            <a:r>
              <a:rPr lang="pl-PL" sz="1600" i="1" dirty="0">
                <a:latin typeface="Berylium" panose="02040602060501010103" pitchFamily="18" charset="-18"/>
              </a:rPr>
              <a:t>Heraldyka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s. </a:t>
            </a:r>
            <a:r>
              <a:rPr lang="pl-PL" sz="1600" dirty="0" smtClean="0">
                <a:latin typeface="Berylium" panose="02040602060501010103" pitchFamily="18" charset="-18"/>
              </a:rPr>
              <a:t>378-379.</a:t>
            </a:r>
            <a:endParaRPr lang="pl-PL" sz="1600" dirty="0">
              <a:latin typeface="Berylium" panose="02040602060501010103" pitchFamily="18" charset="-18"/>
            </a:endParaRPr>
          </a:p>
        </p:txBody>
      </p:sp>
    </p:spTree>
    <p:extLst>
      <p:ext uri="{BB962C8B-B14F-4D97-AF65-F5344CB8AC3E}">
        <p14:creationId xmlns:p14="http://schemas.microsoft.com/office/powerpoint/2010/main" val="30893760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sz="4200" dirty="0" err="1" smtClean="0">
                <a:latin typeface="Berylium" panose="02040602060501010103" pitchFamily="18" charset="-18"/>
              </a:rPr>
              <a:t>Imbram</a:t>
            </a:r>
            <a:r>
              <a:rPr lang="pl-PL" sz="4200" dirty="0" smtClean="0">
                <a:latin typeface="Berylium" panose="02040602060501010103" pitchFamily="18" charset="-18"/>
              </a:rPr>
              <a:t> z Wawrzęcic, 1332 r.,</a:t>
            </a:r>
            <a:br>
              <a:rPr lang="pl-PL" sz="4200" dirty="0" smtClean="0">
                <a:latin typeface="Berylium" panose="02040602060501010103" pitchFamily="18" charset="-18"/>
              </a:rPr>
            </a:br>
            <a:r>
              <a:rPr lang="pl-PL" sz="4200" dirty="0" smtClean="0">
                <a:latin typeface="Berylium" panose="02040602060501010103" pitchFamily="18" charset="-18"/>
              </a:rPr>
              <a:t>rep. 67, sygn. 185 (213 – L)</a:t>
            </a:r>
            <a:endParaRPr lang="pl-PL" sz="4200"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354079" y="5807034"/>
            <a:ext cx="5837921" cy="1065903"/>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7" name="Symbol zastępczy zawartości 6">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2859676"/>
            <a:ext cx="6019893" cy="4013261"/>
          </a:xfrm>
        </p:spPr>
      </p:pic>
      <p:pic>
        <p:nvPicPr>
          <p:cNvPr id="8" name="Symbol zastępczy zawartości 7">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354079" y="0"/>
            <a:ext cx="5837921" cy="5807033"/>
          </a:xfrm>
        </p:spPr>
      </p:pic>
    </p:spTree>
    <p:extLst>
      <p:ext uri="{BB962C8B-B14F-4D97-AF65-F5344CB8AC3E}">
        <p14:creationId xmlns:p14="http://schemas.microsoft.com/office/powerpoint/2010/main" val="41544869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err="1">
                <a:latin typeface="Berylium" panose="02040602060501010103" pitchFamily="18" charset="-18"/>
              </a:rPr>
              <a:t>Imbram</a:t>
            </a:r>
            <a:r>
              <a:rPr lang="pl-PL" dirty="0">
                <a:latin typeface="Berylium" panose="02040602060501010103" pitchFamily="18" charset="-18"/>
              </a:rPr>
              <a:t> z Wawrzęcic, 1332 r</a:t>
            </a:r>
            <a:r>
              <a:rPr lang="pl-PL" dirty="0" smtClean="0">
                <a:latin typeface="Berylium" panose="02040602060501010103" pitchFamily="18" charset="-18"/>
              </a:rPr>
              <a:t>., rep</a:t>
            </a:r>
            <a:r>
              <a:rPr lang="pl-PL" dirty="0">
                <a:latin typeface="Berylium" panose="02040602060501010103" pitchFamily="18" charset="-18"/>
              </a:rPr>
              <a:t>. 67, sygn. 185 (213 – L)</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Dla porównania z prezentowanymi wyżej przedstawieniami smoków warto pokazać także pieczęć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godłem w postaci jednorożca, należącą do </a:t>
            </a:r>
            <a:r>
              <a:rPr lang="pl-PL" sz="1800" b="1" dirty="0">
                <a:latin typeface="Berylium" panose="02040602060501010103" pitchFamily="18" charset="-18"/>
              </a:rPr>
              <a:t>rycerza śląskiego </a:t>
            </a:r>
            <a:r>
              <a:rPr lang="pl-PL" sz="1800" b="1" dirty="0" err="1">
                <a:latin typeface="Berylium" panose="02040602060501010103" pitchFamily="18" charset="-18"/>
              </a:rPr>
              <a:t>Imbrama</a:t>
            </a:r>
            <a:r>
              <a:rPr lang="pl-PL" sz="1800" b="1" dirty="0">
                <a:latin typeface="Berylium" panose="02040602060501010103" pitchFamily="18" charset="-18"/>
              </a:rPr>
              <a:t> z Wawrzęcic</a:t>
            </a:r>
            <a:r>
              <a:rPr lang="pl-PL" sz="1800" dirty="0">
                <a:latin typeface="Berylium" panose="02040602060501010103" pitchFamily="18" charset="-18"/>
              </a:rPr>
              <a:t>, zachowana przy dokumencie z 27 IX 1332 r. wystawionym w Oławie (lewa), w którym m.in. </a:t>
            </a:r>
            <a:r>
              <a:rPr lang="pl-PL" sz="1800" dirty="0" err="1">
                <a:latin typeface="Berylium" panose="02040602060501010103" pitchFamily="18" charset="-18"/>
              </a:rPr>
              <a:t>Imbram</a:t>
            </a:r>
            <a:r>
              <a:rPr lang="pl-PL" sz="1800" dirty="0">
                <a:latin typeface="Berylium" panose="02040602060501010103" pitchFamily="18" charset="-18"/>
              </a:rPr>
              <a:t> potwierdza transakcję zawartą pomiędzy osobami </a:t>
            </a:r>
            <a:r>
              <a:rPr lang="pl-PL" sz="1800" dirty="0" smtClean="0">
                <a:latin typeface="Berylium" panose="02040602060501010103" pitchFamily="18" charset="-18"/>
              </a:rPr>
              <a:t>trzecimi</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herbem na tarczy.</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Tarcza herbowa na wprost, na której wspięty jednorożec w lewo. </a:t>
            </a:r>
            <a:endParaRPr lang="pl-PL" sz="1800" dirty="0" smtClean="0">
              <a:latin typeface="Berylium" panose="02040602060501010103" pitchFamily="18" charset="-18"/>
            </a:endParaRPr>
          </a:p>
          <a:p>
            <a:pPr marL="0" indent="0" algn="just">
              <a:buNone/>
            </a:pPr>
            <a:r>
              <a:rPr lang="pl-PL" sz="1800" dirty="0" smtClean="0">
                <a:latin typeface="Berylium" panose="02040602060501010103" pitchFamily="18" charset="-18"/>
              </a:rPr>
              <a:t>Napis </a:t>
            </a:r>
            <a:r>
              <a:rPr lang="pl-PL" sz="1800" dirty="0">
                <a:latin typeface="Berylium" panose="02040602060501010103" pitchFamily="18" charset="-18"/>
              </a:rPr>
              <a:t>majuskułą gotycką: + S INGRAMI . D(e) . WABRINCISTORF”:</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2, Wrocław </a:t>
            </a:r>
            <a:r>
              <a:rPr lang="pl-PL" sz="1800" dirty="0" smtClean="0">
                <a:latin typeface="Berylium" panose="02040602060501010103" pitchFamily="18" charset="-18"/>
              </a:rPr>
              <a:t>2018, </a:t>
            </a:r>
            <a:br>
              <a:rPr lang="pl-PL" sz="1800" dirty="0" smtClean="0">
                <a:latin typeface="Berylium" panose="02040602060501010103" pitchFamily="18" charset="-18"/>
              </a:rPr>
            </a:br>
            <a:r>
              <a:rPr lang="pl-PL" sz="1800" dirty="0" smtClean="0">
                <a:latin typeface="Berylium" panose="02040602060501010103" pitchFamily="18" charset="-18"/>
              </a:rPr>
              <a:t>s</a:t>
            </a:r>
            <a:r>
              <a:rPr lang="pl-PL" sz="1800" dirty="0">
                <a:latin typeface="Berylium" panose="02040602060501010103" pitchFamily="18" charset="-18"/>
              </a:rPr>
              <a:t>. 836-837, nr 851.</a:t>
            </a:r>
          </a:p>
          <a:p>
            <a:pPr marL="0" indent="0" algn="just">
              <a:buNone/>
            </a:pPr>
            <a:r>
              <a:rPr lang="pl-PL" sz="1800" b="1" dirty="0">
                <a:latin typeface="Berylium" panose="02040602060501010103" pitchFamily="18" charset="-18"/>
              </a:rPr>
              <a:t>Godło z dominującym motywem zwierzęcym lub fantastycznym.</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Jednorożec, symbol czystości, doskonałości i śmierci. Legendarne zwierzę, które mogła oswoić jedynie dziewica. W kulturze chrześcijańskiej uważany za alegorię Boga, który zbliżył się do Dziewicy Maryi, jak również boskiego wcielenia w Chrystusie.</a:t>
            </a:r>
            <a:endParaRPr lang="pl-PL" sz="17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naturalny, ciemny, matowy. Pieczęć podwieszona na czerwonym sznurze</a:t>
            </a:r>
            <a:r>
              <a:rPr lang="pl-PL" sz="1600" dirty="0" smtClean="0">
                <a:latin typeface="Berylium" panose="02040602060501010103" pitchFamily="18" charset="-18"/>
              </a:rPr>
              <a:t>.</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Wymiary:</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34 mm</a:t>
            </a:r>
          </a:p>
          <a:p>
            <a:pPr marL="0" indent="0">
              <a:buNone/>
            </a:pPr>
            <a:r>
              <a:rPr lang="pl-PL" sz="1600" b="1" dirty="0">
                <a:latin typeface="Berylium" panose="02040602060501010103" pitchFamily="18" charset="-18"/>
              </a:rPr>
              <a:t> </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Dalsza literatura:</a:t>
            </a:r>
            <a:endParaRPr lang="pl-PL" sz="1600" dirty="0">
              <a:latin typeface="Berylium" panose="02040602060501010103" pitchFamily="18" charset="-18"/>
            </a:endParaRPr>
          </a:p>
          <a:p>
            <a:pPr marL="0" indent="0">
              <a:buNone/>
            </a:pPr>
            <a:r>
              <a:rPr lang="pl-PL" sz="1600" dirty="0">
                <a:latin typeface="Berylium" panose="02040602060501010103" pitchFamily="18" charset="-18"/>
              </a:rPr>
              <a:t>Tomasz 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113.</a:t>
            </a:r>
          </a:p>
          <a:p>
            <a:pPr marL="0" indent="0">
              <a:buNone/>
            </a:pPr>
            <a:r>
              <a:rPr lang="pl-PL" sz="1600" dirty="0">
                <a:latin typeface="Berylium" panose="02040602060501010103" pitchFamily="18" charset="-18"/>
              </a:rPr>
              <a:t>Stanisław </a:t>
            </a:r>
            <a:r>
              <a:rPr lang="pl-PL" sz="1600" dirty="0" err="1">
                <a:latin typeface="Berylium" panose="02040602060501010103" pitchFamily="18" charset="-18"/>
              </a:rPr>
              <a:t>Kobielus</a:t>
            </a:r>
            <a:r>
              <a:rPr lang="pl-PL" sz="1600" dirty="0">
                <a:latin typeface="Berylium" panose="02040602060501010103" pitchFamily="18" charset="-18"/>
              </a:rPr>
              <a:t>, </a:t>
            </a:r>
            <a:r>
              <a:rPr lang="pl-PL" sz="1600" i="1" dirty="0">
                <a:latin typeface="Berylium" panose="02040602060501010103" pitchFamily="18" charset="-18"/>
              </a:rPr>
              <a:t>Bestiarium chrześcijańskie. Zwierzęta w symbolice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a:latin typeface="Berylium" panose="02040602060501010103" pitchFamily="18" charset="-18"/>
              </a:rPr>
              <a:t>interpretacji. Starożytność i średniowiecze</a:t>
            </a:r>
            <a:r>
              <a:rPr lang="pl-PL" sz="1600" dirty="0">
                <a:latin typeface="Berylium" panose="02040602060501010103" pitchFamily="18" charset="-18"/>
              </a:rPr>
              <a:t>, Warszawa 2002, s. 124-130.</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Racibórz 2014, s. 113, nr 1815.</a:t>
            </a:r>
          </a:p>
          <a:p>
            <a:pPr marL="0" indent="0">
              <a:buNone/>
            </a:pPr>
            <a:r>
              <a:rPr lang="pl-PL" sz="1600" dirty="0">
                <a:latin typeface="Berylium" panose="02040602060501010103" pitchFamily="18" charset="-18"/>
              </a:rPr>
              <a:t>Alfred Znamierowski, </a:t>
            </a:r>
            <a:r>
              <a:rPr lang="pl-PL" sz="1600" i="1" dirty="0">
                <a:latin typeface="Berylium" panose="02040602060501010103" pitchFamily="18" charset="-18"/>
              </a:rPr>
              <a:t>Heraldyka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s. </a:t>
            </a:r>
            <a:r>
              <a:rPr lang="pl-PL" sz="1600" dirty="0" smtClean="0">
                <a:latin typeface="Berylium" panose="02040602060501010103" pitchFamily="18" charset="-18"/>
              </a:rPr>
              <a:t>172.</a:t>
            </a:r>
            <a:endParaRPr lang="pl-PL" sz="1600" dirty="0">
              <a:latin typeface="Berylium" panose="02040602060501010103" pitchFamily="18" charset="-18"/>
            </a:endParaRPr>
          </a:p>
        </p:txBody>
      </p:sp>
    </p:spTree>
    <p:extLst>
      <p:ext uri="{BB962C8B-B14F-4D97-AF65-F5344CB8AC3E}">
        <p14:creationId xmlns:p14="http://schemas.microsoft.com/office/powerpoint/2010/main" val="16360596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fontScale="90000"/>
          </a:bodyPr>
          <a:lstStyle/>
          <a:p>
            <a:pPr>
              <a:spcAft>
                <a:spcPts val="0"/>
              </a:spcAft>
            </a:pPr>
            <a:r>
              <a:rPr lang="pl-PL" sz="4000" dirty="0">
                <a:latin typeface="Berylium" panose="02040602060501010103" pitchFamily="18" charset="-18"/>
              </a:rPr>
              <a:t>Mikołaj </a:t>
            </a:r>
            <a:r>
              <a:rPr lang="pl-PL" sz="4000" dirty="0" smtClean="0">
                <a:latin typeface="Berylium" panose="02040602060501010103" pitchFamily="18" charset="-18"/>
              </a:rPr>
              <a:t>z Ziębic (von </a:t>
            </a:r>
            <a:r>
              <a:rPr lang="pl-PL" sz="4000" dirty="0" err="1" smtClean="0">
                <a:latin typeface="Berylium" panose="02040602060501010103" pitchFamily="18" charset="-18"/>
              </a:rPr>
              <a:t>Münsterberg</a:t>
            </a:r>
            <a:r>
              <a:rPr lang="pl-PL" sz="4000" dirty="0">
                <a:latin typeface="Berylium" panose="02040602060501010103" pitchFamily="18" charset="-18"/>
              </a:rPr>
              <a:t>, </a:t>
            </a:r>
            <a:r>
              <a:rPr lang="pl-PL" sz="4000" dirty="0" smtClean="0">
                <a:latin typeface="Berylium" panose="02040602060501010103" pitchFamily="18" charset="-18"/>
              </a:rPr>
              <a:t/>
            </a:r>
            <a:br>
              <a:rPr lang="pl-PL" sz="4000" dirty="0" smtClean="0">
                <a:latin typeface="Berylium" panose="02040602060501010103" pitchFamily="18" charset="-18"/>
              </a:rPr>
            </a:br>
            <a:r>
              <a:rPr lang="pl-PL" sz="4000" dirty="0" smtClean="0">
                <a:latin typeface="Berylium" panose="02040602060501010103" pitchFamily="18" charset="-18"/>
              </a:rPr>
              <a:t>sędzia </a:t>
            </a:r>
            <a:r>
              <a:rPr lang="pl-PL" sz="4000" dirty="0">
                <a:latin typeface="Berylium" panose="02040602060501010103" pitchFamily="18" charset="-18"/>
              </a:rPr>
              <a:t>dworski</a:t>
            </a:r>
            <a:r>
              <a:rPr lang="pl-PL" sz="4000" dirty="0" smtClean="0">
                <a:latin typeface="Berylium" panose="02040602060501010103" pitchFamily="18" charset="-18"/>
              </a:rPr>
              <a:t>), 1311 r., </a:t>
            </a:r>
            <a:br>
              <a:rPr lang="pl-PL" sz="4000" dirty="0" smtClean="0">
                <a:latin typeface="Berylium" panose="02040602060501010103" pitchFamily="18" charset="-18"/>
              </a:rPr>
            </a:br>
            <a:r>
              <a:rPr lang="pl-PL" sz="4000" dirty="0" smtClean="0">
                <a:latin typeface="Berylium" panose="02040602060501010103" pitchFamily="18" charset="-18"/>
              </a:rPr>
              <a:t>rep. 84, sygn. 19 (52)</a:t>
            </a:r>
            <a:endParaRPr lang="pl-PL" sz="4200"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354079" y="5807034"/>
            <a:ext cx="5837921" cy="1065903"/>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5997487" cy="3998324"/>
          </a:xfrm>
        </p:spPr>
      </p:pic>
      <p:pic>
        <p:nvPicPr>
          <p:cNvPr id="10" name="Symbol zastępczy zawartości 9">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354079" y="0"/>
            <a:ext cx="5837921" cy="5837921"/>
          </a:xfrm>
        </p:spPr>
      </p:pic>
    </p:spTree>
    <p:extLst>
      <p:ext uri="{BB962C8B-B14F-4D97-AF65-F5344CB8AC3E}">
        <p14:creationId xmlns:p14="http://schemas.microsoft.com/office/powerpoint/2010/main" val="21559754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Mikołaj </a:t>
            </a:r>
            <a:r>
              <a:rPr lang="pl-PL" dirty="0" smtClean="0">
                <a:latin typeface="Berylium" panose="02040602060501010103" pitchFamily="18" charset="-18"/>
              </a:rPr>
              <a:t>z Ziębic (von </a:t>
            </a:r>
            <a:r>
              <a:rPr lang="pl-PL" dirty="0" err="1" smtClean="0">
                <a:latin typeface="Berylium" panose="02040602060501010103" pitchFamily="18" charset="-18"/>
              </a:rPr>
              <a:t>Münsterberg</a:t>
            </a:r>
            <a:r>
              <a:rPr lang="pl-PL" dirty="0" smtClean="0">
                <a:latin typeface="Berylium" panose="02040602060501010103" pitchFamily="18" charset="-18"/>
              </a:rPr>
              <a:t>, sędzia </a:t>
            </a:r>
            <a:r>
              <a:rPr lang="pl-PL" dirty="0">
                <a:latin typeface="Berylium" panose="02040602060501010103" pitchFamily="18" charset="-18"/>
              </a:rPr>
              <a:t>dworski), </a:t>
            </a:r>
            <a:r>
              <a:rPr lang="pl-PL" dirty="0" smtClean="0">
                <a:latin typeface="Berylium" panose="02040602060501010103" pitchFamily="18" charset="-18"/>
              </a:rPr>
              <a:t/>
            </a:r>
            <a:br>
              <a:rPr lang="pl-PL" dirty="0" smtClean="0">
                <a:latin typeface="Berylium" panose="02040602060501010103" pitchFamily="18" charset="-18"/>
              </a:rPr>
            </a:br>
            <a:r>
              <a:rPr lang="pl-PL" dirty="0" smtClean="0">
                <a:latin typeface="Berylium" panose="02040602060501010103" pitchFamily="18" charset="-18"/>
              </a:rPr>
              <a:t>1311 </a:t>
            </a:r>
            <a:r>
              <a:rPr lang="pl-PL" dirty="0">
                <a:latin typeface="Berylium" panose="02040602060501010103" pitchFamily="18" charset="-18"/>
              </a:rPr>
              <a:t>r., </a:t>
            </a:r>
            <a:r>
              <a:rPr lang="pl-PL" dirty="0" smtClean="0">
                <a:latin typeface="Berylium" panose="02040602060501010103" pitchFamily="18" charset="-18"/>
              </a:rPr>
              <a:t>rep</a:t>
            </a:r>
            <a:r>
              <a:rPr lang="pl-PL" dirty="0">
                <a:latin typeface="Berylium" panose="02040602060501010103" pitchFamily="18" charset="-18"/>
              </a:rPr>
              <a:t>. 84, sygn. 19 (52)</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750" b="1" dirty="0">
                <a:latin typeface="Berylium" panose="02040602060501010103" pitchFamily="18" charset="-18"/>
              </a:rPr>
              <a:t>Osoba i dokument:</a:t>
            </a:r>
            <a:endParaRPr lang="pl-PL" sz="1750" dirty="0">
              <a:latin typeface="Berylium" panose="02040602060501010103" pitchFamily="18" charset="-18"/>
            </a:endParaRPr>
          </a:p>
          <a:p>
            <a:pPr marL="0" indent="0" algn="just">
              <a:buNone/>
            </a:pPr>
            <a:r>
              <a:rPr lang="pl-PL" sz="1750" dirty="0">
                <a:latin typeface="Berylium" panose="02040602060501010103" pitchFamily="18" charset="-18"/>
              </a:rPr>
              <a:t>Pieczęć </a:t>
            </a:r>
            <a:r>
              <a:rPr lang="pl-PL" sz="1750" b="1" dirty="0">
                <a:latin typeface="Berylium" panose="02040602060501010103" pitchFamily="18" charset="-18"/>
              </a:rPr>
              <a:t>sędziego dworskiego w Świdnicy, Mikołaja von </a:t>
            </a:r>
            <a:r>
              <a:rPr lang="pl-PL" sz="1750" b="1" dirty="0" err="1">
                <a:latin typeface="Berylium" panose="02040602060501010103" pitchFamily="18" charset="-18"/>
              </a:rPr>
              <a:t>Münsterberg</a:t>
            </a:r>
            <a:r>
              <a:rPr lang="pl-PL" sz="1750" dirty="0">
                <a:latin typeface="Berylium" panose="02040602060501010103" pitchFamily="18" charset="-18"/>
              </a:rPr>
              <a:t>, </a:t>
            </a:r>
            <a:r>
              <a:rPr lang="pl-PL" sz="1750" dirty="0" smtClean="0">
                <a:latin typeface="Berylium" panose="02040602060501010103" pitchFamily="18" charset="-18"/>
              </a:rPr>
              <a:t>przedstawiciela rodu wójtów dziedzicznych w Ziębicach, zachowana </a:t>
            </a:r>
            <a:r>
              <a:rPr lang="pl-PL" sz="1750" dirty="0">
                <a:latin typeface="Berylium" panose="02040602060501010103" pitchFamily="18" charset="-18"/>
              </a:rPr>
              <a:t>na dokumencie wystawionym 14 IX 1311 r. w Ziębicach, potwierdzającym zastawienie dóbr przez Alberta z Czesławic</a:t>
            </a:r>
            <a:r>
              <a:rPr lang="pl-PL" sz="1750" dirty="0" smtClean="0">
                <a:latin typeface="Berylium" panose="02040602060501010103" pitchFamily="18" charset="-18"/>
              </a:rPr>
              <a:t>.</a:t>
            </a:r>
            <a:endParaRPr lang="pl-PL" sz="1750" dirty="0">
              <a:latin typeface="Berylium" panose="02040602060501010103" pitchFamily="18" charset="-18"/>
            </a:endParaRPr>
          </a:p>
          <a:p>
            <a:pPr marL="0" indent="0" algn="just">
              <a:buNone/>
            </a:pPr>
            <a:r>
              <a:rPr lang="pl-PL" sz="1750" b="1" dirty="0">
                <a:latin typeface="Berylium" panose="02040602060501010103" pitchFamily="18" charset="-18"/>
              </a:rPr>
              <a:t>Typ i opis heraldyczny:</a:t>
            </a:r>
            <a:endParaRPr lang="pl-PL" sz="1750" dirty="0">
              <a:latin typeface="Berylium" panose="02040602060501010103" pitchFamily="18" charset="-18"/>
            </a:endParaRPr>
          </a:p>
          <a:p>
            <a:pPr marL="0" indent="0" algn="just">
              <a:buNone/>
            </a:pPr>
            <a:r>
              <a:rPr lang="pl-PL" sz="1750" dirty="0">
                <a:latin typeface="Berylium" panose="02040602060501010103" pitchFamily="18" charset="-18"/>
              </a:rPr>
              <a:t>„</a:t>
            </a:r>
            <a:r>
              <a:rPr lang="pl-PL" sz="1750" u="sng" dirty="0">
                <a:latin typeface="Berylium" panose="02040602060501010103" pitchFamily="18" charset="-18"/>
              </a:rPr>
              <a:t>Okrągła pieczęć herbowa z godłem.</a:t>
            </a:r>
            <a:r>
              <a:rPr lang="pl-PL" sz="1750" dirty="0">
                <a:latin typeface="Berylium" panose="02040602060501010103" pitchFamily="18" charset="-18"/>
              </a:rPr>
              <a:t> </a:t>
            </a:r>
          </a:p>
          <a:p>
            <a:pPr marL="0" indent="0" algn="just">
              <a:spcBef>
                <a:spcPts val="600"/>
              </a:spcBef>
              <a:buNone/>
            </a:pPr>
            <a:r>
              <a:rPr lang="pl-PL" sz="1750" dirty="0">
                <a:latin typeface="Berylium" panose="02040602060501010103" pitchFamily="18" charset="-18"/>
              </a:rPr>
              <a:t>W polu pieczęci orzeł z rozpostartymi skrzydłami, zamiast głowy orła hełm rycerski z klejnotem </a:t>
            </a:r>
            <a:r>
              <a:rPr lang="pl-PL" sz="1750" dirty="0" smtClean="0">
                <a:latin typeface="Berylium" panose="02040602060501010103" pitchFamily="18" charset="-18"/>
              </a:rPr>
              <a:t/>
            </a:r>
            <a:br>
              <a:rPr lang="pl-PL" sz="1750" dirty="0" smtClean="0">
                <a:latin typeface="Berylium" panose="02040602060501010103" pitchFamily="18" charset="-18"/>
              </a:rPr>
            </a:br>
            <a:r>
              <a:rPr lang="pl-PL" sz="1750" dirty="0" smtClean="0">
                <a:latin typeface="Berylium" panose="02040602060501010103" pitchFamily="18" charset="-18"/>
              </a:rPr>
              <a:t>w </a:t>
            </a:r>
            <a:r>
              <a:rPr lang="pl-PL" sz="1750" dirty="0">
                <a:latin typeface="Berylium" panose="02040602060501010103" pitchFamily="18" charset="-18"/>
              </a:rPr>
              <a:t>postaci dwóch krzyżujących się gałązek zakończonych pióropuszami. </a:t>
            </a:r>
          </a:p>
          <a:p>
            <a:pPr marL="0" indent="0" algn="just">
              <a:spcBef>
                <a:spcPts val="600"/>
              </a:spcBef>
              <a:buNone/>
            </a:pPr>
            <a:r>
              <a:rPr lang="pl-PL" sz="1750" dirty="0">
                <a:latin typeface="Berylium" panose="02040602060501010103" pitchFamily="18" charset="-18"/>
              </a:rPr>
              <a:t>Napis majuskułą gotycką: </a:t>
            </a:r>
            <a:r>
              <a:rPr lang="pl-PL" sz="1750" u="sng" dirty="0">
                <a:latin typeface="Berylium" panose="02040602060501010103" pitchFamily="18" charset="-18"/>
              </a:rPr>
              <a:t>S IVD [...] DE MUSTERBERG”: </a:t>
            </a:r>
            <a:endParaRPr lang="pl-PL" sz="1750" dirty="0">
              <a:latin typeface="Berylium" panose="02040602060501010103" pitchFamily="18" charset="-18"/>
            </a:endParaRPr>
          </a:p>
          <a:p>
            <a:pPr marL="0" indent="0" algn="just">
              <a:buNone/>
            </a:pPr>
            <a:r>
              <a:rPr lang="pl-PL" sz="1400" dirty="0">
                <a:latin typeface="Berylium" panose="02040602060501010103" pitchFamily="18" charset="-18"/>
              </a:rPr>
              <a:t>Marek Wójcik, </a:t>
            </a:r>
            <a:r>
              <a:rPr lang="pl-PL" sz="1400" i="1" dirty="0">
                <a:latin typeface="Berylium" panose="02040602060501010103" pitchFamily="18" charset="-18"/>
              </a:rPr>
              <a:t>Pieczęcie rycerstwa śląskiego w dobie </a:t>
            </a:r>
            <a:r>
              <a:rPr lang="pl-PL" sz="1400" i="1" dirty="0" err="1">
                <a:latin typeface="Berylium" panose="02040602060501010103" pitchFamily="18" charset="-18"/>
              </a:rPr>
              <a:t>przedhusyckiej</a:t>
            </a:r>
            <a:r>
              <a:rPr lang="pl-PL" sz="1400" dirty="0">
                <a:latin typeface="Berylium" panose="02040602060501010103" pitchFamily="18" charset="-18"/>
              </a:rPr>
              <a:t>, t. 1, Wrocław 2018, s. 635-636, nr 616.</a:t>
            </a:r>
          </a:p>
          <a:p>
            <a:pPr marL="0" indent="0" algn="just">
              <a:buNone/>
            </a:pPr>
            <a:r>
              <a:rPr lang="pl-PL" sz="1750" dirty="0">
                <a:latin typeface="Berylium" panose="02040602060501010103" pitchFamily="18" charset="-18"/>
              </a:rPr>
              <a:t>Pieczęć urzędnicza, nadana przez księcia świdnicko-jaworskiego, z identycznym godłem jak na pieczęci Konrada von Reichenbacha z 1290 r.</a:t>
            </a:r>
          </a:p>
          <a:p>
            <a:pPr marL="0" indent="0" algn="just">
              <a:buNone/>
            </a:pPr>
            <a:r>
              <a:rPr lang="pl-PL" sz="1750" b="1" dirty="0">
                <a:latin typeface="Berylium" panose="02040602060501010103" pitchFamily="18" charset="-18"/>
              </a:rPr>
              <a:t>Godło z dominującym motywem zwierzęcym lub fantastycznym</a:t>
            </a:r>
            <a:r>
              <a:rPr lang="pl-PL" sz="1750" b="1" dirty="0" smtClean="0">
                <a:latin typeface="Berylium" panose="02040602060501010103" pitchFamily="18" charset="-18"/>
              </a:rPr>
              <a:t>.</a:t>
            </a:r>
            <a:endParaRPr lang="pl-PL" sz="1750" dirty="0">
              <a:latin typeface="Berylium" panose="02040602060501010103" pitchFamily="18" charset="-18"/>
            </a:endParaRPr>
          </a:p>
          <a:p>
            <a:pPr marL="0" indent="0" algn="just">
              <a:buNone/>
            </a:pPr>
            <a:r>
              <a:rPr lang="pl-PL" sz="1750" b="1" dirty="0">
                <a:latin typeface="Berylium" panose="02040602060501010103" pitchFamily="18" charset="-18"/>
              </a:rPr>
              <a:t>Symbolika: </a:t>
            </a:r>
            <a:endParaRPr lang="pl-PL" sz="1750" dirty="0">
              <a:latin typeface="Berylium" panose="02040602060501010103" pitchFamily="18" charset="-18"/>
            </a:endParaRPr>
          </a:p>
          <a:p>
            <a:pPr marL="0" indent="0" algn="just">
              <a:buNone/>
            </a:pPr>
            <a:r>
              <a:rPr lang="pl-PL" sz="1750" dirty="0">
                <a:latin typeface="Berylium" panose="02040602060501010103" pitchFamily="18" charset="-18"/>
              </a:rPr>
              <a:t>Orzeł - królewski symbol odwagi, potęgi i zwycięstwa. Atrybut władzy zwierzchniej. Hełm garnczkowy, jeden z wyznaczników przynależności do stanu rycerskiego, występował w heraldyce zarówno jako element pełnego herbu, razem z zdobiącym go klejnotem oraz godłem na tarczy, jak </a:t>
            </a:r>
            <a:r>
              <a:rPr lang="pl-PL" sz="1750" dirty="0" smtClean="0">
                <a:latin typeface="Berylium" panose="02040602060501010103" pitchFamily="18" charset="-18"/>
              </a:rPr>
              <a:t/>
            </a:r>
            <a:br>
              <a:rPr lang="pl-PL" sz="1750" dirty="0" smtClean="0">
                <a:latin typeface="Berylium" panose="02040602060501010103" pitchFamily="18" charset="-18"/>
              </a:rPr>
            </a:br>
            <a:r>
              <a:rPr lang="pl-PL" sz="1750" dirty="0" smtClean="0">
                <a:latin typeface="Berylium" panose="02040602060501010103" pitchFamily="18" charset="-18"/>
              </a:rPr>
              <a:t>i </a:t>
            </a:r>
            <a:r>
              <a:rPr lang="pl-PL" sz="1750" dirty="0">
                <a:latin typeface="Berylium" panose="02040602060501010103" pitchFamily="18" charset="-18"/>
              </a:rPr>
              <a:t>samodzielne godło umieszczane w polu pieczęci. Tu w nietypowym układzie, </a:t>
            </a:r>
            <a:r>
              <a:rPr lang="pl-PL" sz="1750" dirty="0" smtClean="0">
                <a:latin typeface="Berylium" panose="02040602060501010103" pitchFamily="18" charset="-18"/>
              </a:rPr>
              <a:t>przedstawiony </a:t>
            </a:r>
            <a:r>
              <a:rPr lang="pl-PL" sz="1750" i="1" dirty="0" smtClean="0">
                <a:latin typeface="Berylium" panose="02040602060501010103" pitchFamily="18" charset="-18"/>
              </a:rPr>
              <a:t>en face </a:t>
            </a:r>
            <a:r>
              <a:rPr lang="pl-PL" sz="1750" dirty="0" smtClean="0">
                <a:latin typeface="Berylium" panose="02040602060501010103" pitchFamily="18" charset="-18"/>
              </a:rPr>
              <a:t>na </a:t>
            </a:r>
            <a:r>
              <a:rPr lang="pl-PL" sz="1750" dirty="0">
                <a:latin typeface="Berylium" panose="02040602060501010103" pitchFamily="18" charset="-18"/>
              </a:rPr>
              <a:t>głowie orła, </a:t>
            </a:r>
            <a:r>
              <a:rPr lang="pl-PL" sz="1750" dirty="0" smtClean="0">
                <a:latin typeface="Berylium" panose="02040602060501010103" pitchFamily="18" charset="-18"/>
              </a:rPr>
              <a:t>z </a:t>
            </a:r>
            <a:r>
              <a:rPr lang="pl-PL" sz="1750" dirty="0">
                <a:latin typeface="Berylium" panose="02040602060501010103" pitchFamily="18" charset="-18"/>
              </a:rPr>
              <a:t>klejnotem w formie okazałego dwustronnego </a:t>
            </a:r>
            <a:r>
              <a:rPr lang="pl-PL" sz="1750" dirty="0" smtClean="0">
                <a:latin typeface="Berylium" panose="02040602060501010103" pitchFamily="18" charset="-18"/>
              </a:rPr>
              <a:t>pióropusza.</a:t>
            </a:r>
            <a:endParaRPr lang="pl-PL" sz="175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400" b="1" dirty="0">
                <a:latin typeface="Berylium" panose="02040602060501010103" pitchFamily="18" charset="-18"/>
              </a:rPr>
              <a:t>Materiał:</a:t>
            </a:r>
            <a:endParaRPr lang="pl-PL" sz="1400" dirty="0">
              <a:latin typeface="Berylium" panose="02040602060501010103" pitchFamily="18" charset="-18"/>
            </a:endParaRPr>
          </a:p>
          <a:p>
            <a:pPr marL="0" indent="0">
              <a:buNone/>
            </a:pPr>
            <a:r>
              <a:rPr lang="pl-PL" sz="1400" dirty="0">
                <a:latin typeface="Berylium" panose="02040602060501010103" pitchFamily="18" charset="-18"/>
              </a:rPr>
              <a:t>Wosk naturalny, jasny, półprzejrzysty. Pieczęć podwieszona na pasku pergaminowym.</a:t>
            </a:r>
          </a:p>
          <a:p>
            <a:pPr marL="0" indent="0">
              <a:buNone/>
            </a:pPr>
            <a:r>
              <a:rPr lang="pl-PL" sz="1400" b="1" dirty="0">
                <a:latin typeface="Berylium" panose="02040602060501010103" pitchFamily="18" charset="-18"/>
              </a:rPr>
              <a:t> </a:t>
            </a:r>
            <a:r>
              <a:rPr lang="pl-PL" sz="1400" b="1" dirty="0" smtClean="0">
                <a:latin typeface="Berylium" panose="02040602060501010103" pitchFamily="18" charset="-18"/>
              </a:rPr>
              <a:t>Wymiary</a:t>
            </a:r>
            <a:r>
              <a:rPr lang="pl-PL" sz="1400" b="1" dirty="0">
                <a:latin typeface="Berylium" panose="02040602060501010103" pitchFamily="18" charset="-18"/>
              </a:rPr>
              <a:t>:</a:t>
            </a:r>
            <a:endParaRPr lang="pl-PL" sz="1400" dirty="0">
              <a:latin typeface="Berylium" panose="02040602060501010103" pitchFamily="18" charset="-18"/>
            </a:endParaRPr>
          </a:p>
          <a:p>
            <a:pPr marL="0" indent="0">
              <a:buNone/>
            </a:pPr>
            <a:r>
              <a:rPr lang="pl-PL" sz="1400" dirty="0">
                <a:latin typeface="Berylium" panose="02040602060501010103" pitchFamily="18" charset="-18"/>
              </a:rPr>
              <a:t>ø 30 mm</a:t>
            </a:r>
          </a:p>
          <a:p>
            <a:pPr marL="0" indent="0">
              <a:buNone/>
            </a:pPr>
            <a:r>
              <a:rPr lang="pl-PL" sz="1400" dirty="0">
                <a:latin typeface="Berylium" panose="02040602060501010103" pitchFamily="18" charset="-18"/>
              </a:rPr>
              <a:t> </a:t>
            </a:r>
            <a:r>
              <a:rPr lang="pl-PL" sz="1400" b="1" dirty="0" smtClean="0">
                <a:latin typeface="Berylium" panose="02040602060501010103" pitchFamily="18" charset="-18"/>
              </a:rPr>
              <a:t>Dalsza </a:t>
            </a:r>
            <a:r>
              <a:rPr lang="pl-PL" sz="1400" b="1" dirty="0">
                <a:latin typeface="Berylium" panose="02040602060501010103" pitchFamily="18" charset="-18"/>
              </a:rPr>
              <a:t>literatura:</a:t>
            </a:r>
            <a:endParaRPr lang="pl-PL" sz="1400" dirty="0">
              <a:latin typeface="Berylium" panose="02040602060501010103" pitchFamily="18" charset="-18"/>
            </a:endParaRPr>
          </a:p>
          <a:p>
            <a:pPr marL="0" indent="0">
              <a:buNone/>
            </a:pPr>
            <a:r>
              <a:rPr lang="pl-PL" sz="1400" dirty="0">
                <a:latin typeface="Berylium" panose="02040602060501010103" pitchFamily="18" charset="-18"/>
              </a:rPr>
              <a:t>Marek </a:t>
            </a:r>
            <a:r>
              <a:rPr lang="pl-PL" sz="1400" dirty="0" err="1">
                <a:latin typeface="Berylium" panose="02040602060501010103" pitchFamily="18" charset="-18"/>
              </a:rPr>
              <a:t>Cetwiński</a:t>
            </a:r>
            <a:r>
              <a:rPr lang="pl-PL" sz="1400" dirty="0">
                <a:latin typeface="Berylium" panose="02040602060501010103" pitchFamily="18" charset="-18"/>
              </a:rPr>
              <a:t>, </a:t>
            </a:r>
            <a:r>
              <a:rPr lang="pl-PL" sz="1400" i="1" dirty="0">
                <a:latin typeface="Berylium" panose="02040602060501010103" pitchFamily="18" charset="-18"/>
              </a:rPr>
              <a:t>Rycerstwo śląskie do końca XIII w.: biogramy i rodowody</a:t>
            </a:r>
            <a:r>
              <a:rPr lang="pl-PL" sz="1400" dirty="0">
                <a:latin typeface="Berylium" panose="02040602060501010103" pitchFamily="18" charset="-18"/>
              </a:rPr>
              <a:t>, Wrocław 1982, </a:t>
            </a:r>
            <a:r>
              <a:rPr lang="pl-PL" sz="1400" dirty="0" smtClean="0">
                <a:latin typeface="Berylium" panose="02040602060501010103" pitchFamily="18" charset="-18"/>
              </a:rPr>
              <a:t/>
            </a:r>
            <a:br>
              <a:rPr lang="pl-PL" sz="1400" dirty="0" smtClean="0">
                <a:latin typeface="Berylium" panose="02040602060501010103" pitchFamily="18" charset="-18"/>
              </a:rPr>
            </a:br>
            <a:r>
              <a:rPr lang="pl-PL" sz="1400" dirty="0" smtClean="0">
                <a:latin typeface="Berylium" panose="02040602060501010103" pitchFamily="18" charset="-18"/>
              </a:rPr>
              <a:t>s</a:t>
            </a:r>
            <a:r>
              <a:rPr lang="pl-PL" sz="1400" dirty="0">
                <a:latin typeface="Berylium" panose="02040602060501010103" pitchFamily="18" charset="-18"/>
              </a:rPr>
              <a:t>. </a:t>
            </a:r>
            <a:r>
              <a:rPr lang="pl-PL" sz="1400" dirty="0" smtClean="0">
                <a:latin typeface="Berylium" panose="02040602060501010103" pitchFamily="18" charset="-18"/>
              </a:rPr>
              <a:t>150</a:t>
            </a:r>
            <a:r>
              <a:rPr lang="pl-PL" sz="1400" dirty="0">
                <a:latin typeface="Berylium" panose="02040602060501010103" pitchFamily="18" charset="-18"/>
              </a:rPr>
              <a:t>, nr </a:t>
            </a:r>
            <a:r>
              <a:rPr lang="pl-PL" sz="1400" dirty="0" smtClean="0">
                <a:latin typeface="Berylium" panose="02040602060501010103" pitchFamily="18" charset="-18"/>
              </a:rPr>
              <a:t>532</a:t>
            </a:r>
            <a:r>
              <a:rPr lang="pl-PL" sz="1400" dirty="0">
                <a:latin typeface="Berylium" panose="02040602060501010103" pitchFamily="18" charset="-18"/>
              </a:rPr>
              <a:t>, </a:t>
            </a:r>
            <a:r>
              <a:rPr lang="pl-PL" sz="1400" dirty="0" err="1">
                <a:latin typeface="Berylium" panose="02040602060501010103" pitchFamily="18" charset="-18"/>
              </a:rPr>
              <a:t>tabl</a:t>
            </a:r>
            <a:r>
              <a:rPr lang="pl-PL" sz="1400" dirty="0">
                <a:latin typeface="Berylium" panose="02040602060501010103" pitchFamily="18" charset="-18"/>
              </a:rPr>
              <a:t> 11.</a:t>
            </a:r>
          </a:p>
          <a:p>
            <a:pPr marL="0" indent="0">
              <a:buNone/>
            </a:pPr>
            <a:r>
              <a:rPr lang="de-DE" sz="1400" dirty="0">
                <a:latin typeface="Berylium" panose="02040602060501010103" pitchFamily="18" charset="-18"/>
              </a:rPr>
              <a:t>Ulrich </a:t>
            </a:r>
            <a:r>
              <a:rPr lang="de-DE" sz="1400" dirty="0" err="1">
                <a:latin typeface="Berylium" panose="02040602060501010103" pitchFamily="18" charset="-18"/>
              </a:rPr>
              <a:t>Schmilewski</a:t>
            </a:r>
            <a:r>
              <a:rPr lang="de-DE" sz="1400" dirty="0">
                <a:latin typeface="Berylium" panose="02040602060501010103" pitchFamily="18" charset="-18"/>
              </a:rPr>
              <a:t>, </a:t>
            </a:r>
            <a:r>
              <a:rPr lang="de-DE" sz="1400" i="1" dirty="0">
                <a:latin typeface="Berylium" panose="02040602060501010103" pitchFamily="18" charset="-18"/>
              </a:rPr>
              <a:t>Der schlesische Adel bis zum Ende des 13. Jahrhunderts. Herkunft, Zusammensetzung  und politisch-gesellschaftliche Rolle</a:t>
            </a:r>
            <a:r>
              <a:rPr lang="de-DE" sz="1400" dirty="0">
                <a:latin typeface="Berylium" panose="02040602060501010103" pitchFamily="18" charset="-18"/>
              </a:rPr>
              <a:t>, Würzburg 2001, s. 85.</a:t>
            </a:r>
            <a:endParaRPr lang="pl-PL" sz="1400" dirty="0">
              <a:latin typeface="Berylium" panose="02040602060501010103" pitchFamily="18" charset="-18"/>
            </a:endParaRPr>
          </a:p>
          <a:p>
            <a:pPr marL="0" indent="0">
              <a:buNone/>
            </a:pPr>
            <a:r>
              <a:rPr lang="pl-PL" sz="1400" dirty="0">
                <a:latin typeface="Berylium" panose="02040602060501010103" pitchFamily="18" charset="-18"/>
              </a:rPr>
              <a:t>Roman Stelmach, </a:t>
            </a:r>
            <a:r>
              <a:rPr lang="pl-PL" sz="1400" i="1" dirty="0">
                <a:latin typeface="Berylium" panose="02040602060501010103" pitchFamily="18" charset="-18"/>
              </a:rPr>
              <a:t>Katalog średniowiecznych dokumentów przechowywanych w Archiwum Państwowym we Wrocławiu</a:t>
            </a:r>
            <a:r>
              <a:rPr lang="pl-PL" sz="1400" dirty="0">
                <a:latin typeface="Berylium" panose="02040602060501010103" pitchFamily="18" charset="-18"/>
              </a:rPr>
              <a:t>, Racibórz 2014, </a:t>
            </a:r>
            <a:r>
              <a:rPr lang="pl-PL" sz="1400" dirty="0" smtClean="0">
                <a:latin typeface="Berylium" panose="02040602060501010103" pitchFamily="18" charset="-18"/>
              </a:rPr>
              <a:t/>
            </a:r>
            <a:br>
              <a:rPr lang="pl-PL" sz="1400" dirty="0" smtClean="0">
                <a:latin typeface="Berylium" panose="02040602060501010103" pitchFamily="18" charset="-18"/>
              </a:rPr>
            </a:br>
            <a:r>
              <a:rPr lang="pl-PL" sz="1400" dirty="0" smtClean="0">
                <a:latin typeface="Berylium" panose="02040602060501010103" pitchFamily="18" charset="-18"/>
              </a:rPr>
              <a:t>s</a:t>
            </a:r>
            <a:r>
              <a:rPr lang="pl-PL" sz="1400" dirty="0">
                <a:latin typeface="Berylium" panose="02040602060501010103" pitchFamily="18" charset="-18"/>
              </a:rPr>
              <a:t>. 79, nr </a:t>
            </a:r>
            <a:r>
              <a:rPr lang="pl-PL" sz="1400" dirty="0" smtClean="0">
                <a:latin typeface="Berylium" panose="02040602060501010103" pitchFamily="18" charset="-18"/>
              </a:rPr>
              <a:t>1120.</a:t>
            </a:r>
          </a:p>
          <a:p>
            <a:pPr marL="0" indent="0">
              <a:buNone/>
            </a:pPr>
            <a:r>
              <a:rPr lang="pl-PL" sz="1400" dirty="0" smtClean="0">
                <a:latin typeface="Berylium" panose="02040602060501010103" pitchFamily="18" charset="-18"/>
              </a:rPr>
              <a:t>Marek </a:t>
            </a:r>
            <a:r>
              <a:rPr lang="pl-PL" sz="1400" dirty="0">
                <a:latin typeface="Berylium" panose="02040602060501010103" pitchFamily="18" charset="-18"/>
              </a:rPr>
              <a:t>Wójcik, </a:t>
            </a:r>
            <a:r>
              <a:rPr lang="pl-PL" sz="1400" i="1" dirty="0">
                <a:latin typeface="Berylium" panose="02040602060501010103" pitchFamily="18" charset="-18"/>
              </a:rPr>
              <a:t>Herby, hełmy i klejnoty. Uniwersalne i swoiste treści obrazowe pieczęci rycerstwa śląskiego</a:t>
            </a:r>
            <a:r>
              <a:rPr lang="pl-PL" sz="1400" dirty="0">
                <a:latin typeface="Berylium" panose="02040602060501010103" pitchFamily="18" charset="-18"/>
              </a:rPr>
              <a:t>, w: </a:t>
            </a:r>
            <a:r>
              <a:rPr lang="pl-PL" sz="1400" i="1" dirty="0">
                <a:latin typeface="Berylium" panose="02040602060501010103" pitchFamily="18" charset="-18"/>
              </a:rPr>
              <a:t>Wokół znaków i symboli. Herby, pieczęcie i monety na Pomorzu, Śląsku, Ziemi Lubuskiej do 1945 roku</a:t>
            </a:r>
            <a:r>
              <a:rPr lang="pl-PL" sz="1400" dirty="0">
                <a:latin typeface="Berylium" panose="02040602060501010103" pitchFamily="18" charset="-18"/>
              </a:rPr>
              <a:t>, red. Agnieszka Chlebowska, Agnieszka Gut, Warszawa 2008, </a:t>
            </a:r>
            <a:r>
              <a:rPr lang="pl-PL" sz="1400" dirty="0" smtClean="0">
                <a:latin typeface="Berylium" panose="02040602060501010103" pitchFamily="18" charset="-18"/>
              </a:rPr>
              <a:t/>
            </a:r>
            <a:br>
              <a:rPr lang="pl-PL" sz="1400" dirty="0" smtClean="0">
                <a:latin typeface="Berylium" panose="02040602060501010103" pitchFamily="18" charset="-18"/>
              </a:rPr>
            </a:br>
            <a:r>
              <a:rPr lang="pl-PL" sz="1400" dirty="0" smtClean="0">
                <a:latin typeface="Berylium" panose="02040602060501010103" pitchFamily="18" charset="-18"/>
              </a:rPr>
              <a:t>s</a:t>
            </a:r>
            <a:r>
              <a:rPr lang="pl-PL" sz="1400" dirty="0">
                <a:latin typeface="Berylium" panose="02040602060501010103" pitchFamily="18" charset="-18"/>
              </a:rPr>
              <a:t>. </a:t>
            </a:r>
            <a:r>
              <a:rPr lang="pl-PL" sz="1400" dirty="0" smtClean="0">
                <a:latin typeface="Berylium" panose="02040602060501010103" pitchFamily="18" charset="-18"/>
              </a:rPr>
              <a:t>58-59.</a:t>
            </a:r>
            <a:endParaRPr lang="pl-PL" sz="1400" dirty="0">
              <a:latin typeface="Berylium" panose="02040602060501010103" pitchFamily="18" charset="-18"/>
            </a:endParaRPr>
          </a:p>
        </p:txBody>
      </p:sp>
    </p:spTree>
    <p:extLst>
      <p:ext uri="{BB962C8B-B14F-4D97-AF65-F5344CB8AC3E}">
        <p14:creationId xmlns:p14="http://schemas.microsoft.com/office/powerpoint/2010/main" val="26788044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sz="2800" dirty="0" smtClean="0">
                <a:latin typeface="Berylium" panose="02040602060501010103" pitchFamily="18" charset="-18"/>
              </a:rPr>
              <a:t>Herman von Reichenbach </a:t>
            </a:r>
            <a:br>
              <a:rPr lang="pl-PL" sz="2800" dirty="0" smtClean="0">
                <a:latin typeface="Berylium" panose="02040602060501010103" pitchFamily="18" charset="-18"/>
              </a:rPr>
            </a:br>
            <a:r>
              <a:rPr lang="pl-PL" sz="2800" dirty="0" smtClean="0">
                <a:latin typeface="Berylium" panose="02040602060501010103" pitchFamily="18" charset="-18"/>
              </a:rPr>
              <a:t>(</a:t>
            </a:r>
            <a:r>
              <a:rPr lang="pl-PL" sz="2800" dirty="0">
                <a:latin typeface="Berylium" panose="02040602060501010103" pitchFamily="18" charset="-18"/>
              </a:rPr>
              <a:t>dziedziczny wójt Dzierżoniowa </a:t>
            </a:r>
            <a:r>
              <a:rPr lang="pl-PL" sz="2800" dirty="0" smtClean="0">
                <a:latin typeface="Berylium" panose="02040602060501010103" pitchFamily="18" charset="-18"/>
              </a:rPr>
              <a:t/>
            </a:r>
            <a:br>
              <a:rPr lang="pl-PL" sz="2800" dirty="0" smtClean="0">
                <a:latin typeface="Berylium" panose="02040602060501010103" pitchFamily="18" charset="-18"/>
              </a:rPr>
            </a:br>
            <a:r>
              <a:rPr lang="pl-PL" sz="2800" dirty="0" smtClean="0">
                <a:latin typeface="Berylium" panose="02040602060501010103" pitchFamily="18" charset="-18"/>
              </a:rPr>
              <a:t>i </a:t>
            </a:r>
            <a:r>
              <a:rPr lang="pl-PL" sz="2800" dirty="0">
                <a:latin typeface="Berylium" panose="02040602060501010103" pitchFamily="18" charset="-18"/>
              </a:rPr>
              <a:t>Ząbkowic)</a:t>
            </a:r>
            <a:r>
              <a:rPr lang="pl-PL" sz="2800" dirty="0" smtClean="0">
                <a:latin typeface="Berylium" panose="02040602060501010103" pitchFamily="18" charset="-18"/>
              </a:rPr>
              <a:t>, 1318 r., rep. 84, sygn. 34 (66 – P)</a:t>
            </a:r>
            <a:endParaRPr lang="pl-PL" sz="3200"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354079" y="5807034"/>
            <a:ext cx="5837921" cy="1065903"/>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7" name="Symbol zastępczy zawartości 6">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6019893" cy="4013261"/>
          </a:xfrm>
        </p:spPr>
      </p:pic>
      <p:pic>
        <p:nvPicPr>
          <p:cNvPr id="9" name="Symbol zastępczy zawartości 8">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349530" y="0"/>
            <a:ext cx="5842470" cy="5807033"/>
          </a:xfrm>
        </p:spPr>
      </p:pic>
    </p:spTree>
    <p:extLst>
      <p:ext uri="{BB962C8B-B14F-4D97-AF65-F5344CB8AC3E}">
        <p14:creationId xmlns:p14="http://schemas.microsoft.com/office/powerpoint/2010/main" val="16473912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Herman von </a:t>
            </a:r>
            <a:r>
              <a:rPr lang="pl-PL" dirty="0" smtClean="0">
                <a:latin typeface="Berylium" panose="02040602060501010103" pitchFamily="18" charset="-18"/>
              </a:rPr>
              <a:t>Reichenbach (dziedziczny wójt Dzierżoniowa i Ząbkowic), 1318 </a:t>
            </a:r>
            <a:r>
              <a:rPr lang="pl-PL" dirty="0">
                <a:latin typeface="Berylium" panose="02040602060501010103" pitchFamily="18" charset="-18"/>
              </a:rPr>
              <a:t>r., </a:t>
            </a:r>
            <a:r>
              <a:rPr lang="pl-PL" dirty="0" smtClean="0">
                <a:latin typeface="Berylium" panose="02040602060501010103" pitchFamily="18" charset="-18"/>
              </a:rPr>
              <a:t>rep</a:t>
            </a:r>
            <a:r>
              <a:rPr lang="pl-PL" dirty="0">
                <a:latin typeface="Berylium" panose="02040602060501010103" pitchFamily="18" charset="-18"/>
              </a:rPr>
              <a:t>. 84, sygn. 34 (66 – P)</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Hermana I von </a:t>
            </a:r>
            <a:r>
              <a:rPr lang="pl-PL" sz="1800" b="1" dirty="0" smtClean="0">
                <a:latin typeface="Berylium" panose="02040602060501010103" pitchFamily="18" charset="-18"/>
              </a:rPr>
              <a:t>Reichenbach</a:t>
            </a:r>
            <a:r>
              <a:rPr lang="pl-PL" sz="1800" dirty="0" smtClean="0">
                <a:latin typeface="Berylium" panose="02040602060501010103" pitchFamily="18" charset="-18"/>
              </a:rPr>
              <a:t>, dziedzicznego wójta Dzierżoniowa i Ząbkowic Śląskich </a:t>
            </a:r>
            <a:r>
              <a:rPr lang="pl-PL" sz="1800" dirty="0">
                <a:latin typeface="Berylium" panose="02040602060501010103" pitchFamily="18" charset="-18"/>
              </a:rPr>
              <a:t>przy dokumencie z 24 VI 1318 r. wystawionym w Ziębicach (prawa), w którym poświadczono sprzedanie ziemi i innych dóbr cystersom z Henrykowa przez Henryka z Kluczborka</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godłem. </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W polu pieczęci głowa muła z długimi uszami. </a:t>
            </a:r>
          </a:p>
          <a:p>
            <a:pPr marL="0" indent="0" algn="just">
              <a:buNone/>
            </a:pPr>
            <a:r>
              <a:rPr lang="pl-PL" sz="1800" dirty="0">
                <a:latin typeface="Berylium" panose="02040602060501010103" pitchFamily="18" charset="-18"/>
              </a:rPr>
              <a:t>Napis majuskułą gotycką: + S . HERMANNI . DE . RJCHENBACH”:</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1, Wrocław 2018,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s</a:t>
            </a:r>
            <a:r>
              <a:rPr lang="pl-PL" sz="1800" dirty="0">
                <a:latin typeface="Berylium" panose="02040602060501010103" pitchFamily="18" charset="-18"/>
              </a:rPr>
              <a:t>. 635-638, nr 618.</a:t>
            </a:r>
          </a:p>
          <a:p>
            <a:pPr marL="0" indent="0" algn="just">
              <a:buNone/>
            </a:pPr>
            <a:r>
              <a:rPr lang="pl-PL" sz="1800" b="1" dirty="0">
                <a:latin typeface="Berylium" panose="02040602060501010103" pitchFamily="18" charset="-18"/>
              </a:rPr>
              <a:t>Godło z dominującym motywem zwierzęcym lub fantastycznym.</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 </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Muł, połączenie siły konia i cierpliwości osła, symbolizował wytrwałość i wytrzymałość. Białe mulice były używane przez papieży podczas uroczystych wjazdów, w szerszym kontekście muł jako krzyżówka różnych gatunków, stanowił symbol Kościoła jako tworu powstałego z mieszanki różnych narodów</a:t>
            </a:r>
            <a:r>
              <a:rPr lang="pl-PL" sz="1800" dirty="0" smtClean="0">
                <a:latin typeface="Berylium" panose="02040602060501010103" pitchFamily="18" charset="-18"/>
              </a:rPr>
              <a:t>.</a:t>
            </a: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450" b="1" dirty="0">
                <a:latin typeface="Berylium" panose="02040602060501010103" pitchFamily="18" charset="-18"/>
              </a:rPr>
              <a:t>Materiał:</a:t>
            </a:r>
            <a:endParaRPr lang="pl-PL" sz="1450" dirty="0">
              <a:latin typeface="Berylium" panose="02040602060501010103" pitchFamily="18" charset="-18"/>
            </a:endParaRPr>
          </a:p>
          <a:p>
            <a:pPr marL="0" indent="0">
              <a:buNone/>
            </a:pPr>
            <a:r>
              <a:rPr lang="pl-PL" sz="1450" dirty="0">
                <a:latin typeface="Berylium" panose="02040602060501010103" pitchFamily="18" charset="-18"/>
              </a:rPr>
              <a:t>Wosk naturalny, jasny, przejrzysty. Pieczęć podwieszona na pasku pergaminowym</a:t>
            </a:r>
            <a:r>
              <a:rPr lang="pl-PL" sz="1450" dirty="0" smtClean="0">
                <a:latin typeface="Berylium" panose="02040602060501010103" pitchFamily="18" charset="-18"/>
              </a:rPr>
              <a:t>.</a:t>
            </a:r>
            <a:endParaRPr lang="pl-PL" sz="1450" dirty="0">
              <a:latin typeface="Berylium" panose="02040602060501010103" pitchFamily="18" charset="-18"/>
            </a:endParaRPr>
          </a:p>
          <a:p>
            <a:pPr marL="0" indent="0">
              <a:buNone/>
            </a:pPr>
            <a:r>
              <a:rPr lang="pl-PL" sz="1450" b="1" dirty="0">
                <a:latin typeface="Berylium" panose="02040602060501010103" pitchFamily="18" charset="-18"/>
              </a:rPr>
              <a:t>Wymiary:</a:t>
            </a:r>
            <a:endParaRPr lang="pl-PL" sz="1450" dirty="0">
              <a:latin typeface="Berylium" panose="02040602060501010103" pitchFamily="18" charset="-18"/>
            </a:endParaRPr>
          </a:p>
          <a:p>
            <a:pPr marL="0" indent="0">
              <a:buNone/>
            </a:pPr>
            <a:r>
              <a:rPr lang="pl-PL" sz="1450" dirty="0">
                <a:latin typeface="Berylium" panose="02040602060501010103" pitchFamily="18" charset="-18"/>
              </a:rPr>
              <a:t>ø 28 </a:t>
            </a:r>
            <a:r>
              <a:rPr lang="pl-PL" sz="1450" dirty="0" smtClean="0">
                <a:latin typeface="Berylium" panose="02040602060501010103" pitchFamily="18" charset="-18"/>
              </a:rPr>
              <a:t>mm</a:t>
            </a:r>
          </a:p>
          <a:p>
            <a:pPr marL="0" indent="0">
              <a:buNone/>
            </a:pPr>
            <a:endParaRPr lang="pl-PL" sz="1450" dirty="0">
              <a:latin typeface="Berylium" panose="02040602060501010103" pitchFamily="18" charset="-18"/>
            </a:endParaRPr>
          </a:p>
          <a:p>
            <a:pPr marL="0" indent="0">
              <a:buNone/>
            </a:pPr>
            <a:r>
              <a:rPr lang="pl-PL" sz="1450" b="1" dirty="0" smtClean="0">
                <a:latin typeface="Berylium" panose="02040602060501010103" pitchFamily="18" charset="-18"/>
              </a:rPr>
              <a:t>Dalsza </a:t>
            </a:r>
            <a:r>
              <a:rPr lang="pl-PL" sz="1450" b="1" dirty="0">
                <a:latin typeface="Berylium" panose="02040602060501010103" pitchFamily="18" charset="-18"/>
              </a:rPr>
              <a:t>literatura:</a:t>
            </a:r>
            <a:endParaRPr lang="pl-PL" sz="1450" dirty="0">
              <a:latin typeface="Berylium" panose="02040602060501010103" pitchFamily="18" charset="-18"/>
            </a:endParaRPr>
          </a:p>
          <a:p>
            <a:pPr marL="0" indent="0">
              <a:buNone/>
            </a:pPr>
            <a:r>
              <a:rPr lang="pl-PL" sz="1450" dirty="0">
                <a:latin typeface="Berylium" panose="02040602060501010103" pitchFamily="18" charset="-18"/>
              </a:rPr>
              <a:t>Marek </a:t>
            </a:r>
            <a:r>
              <a:rPr lang="pl-PL" sz="1450" dirty="0" err="1">
                <a:latin typeface="Berylium" panose="02040602060501010103" pitchFamily="18" charset="-18"/>
              </a:rPr>
              <a:t>Cetwiński</a:t>
            </a:r>
            <a:r>
              <a:rPr lang="pl-PL" sz="1450" dirty="0">
                <a:latin typeface="Berylium" panose="02040602060501010103" pitchFamily="18" charset="-18"/>
              </a:rPr>
              <a:t>, </a:t>
            </a:r>
            <a:r>
              <a:rPr lang="pl-PL" sz="1450" i="1" dirty="0">
                <a:latin typeface="Berylium" panose="02040602060501010103" pitchFamily="18" charset="-18"/>
              </a:rPr>
              <a:t>Rycerstwo śląskie do końca XIII w.: biogramy i rodowody</a:t>
            </a:r>
            <a:r>
              <a:rPr lang="pl-PL" sz="1450" dirty="0">
                <a:latin typeface="Berylium" panose="02040602060501010103" pitchFamily="18" charset="-18"/>
              </a:rPr>
              <a:t>, Wrocław 1982, </a:t>
            </a:r>
            <a:r>
              <a:rPr lang="pl-PL" sz="1450" dirty="0" smtClean="0">
                <a:latin typeface="Berylium" panose="02040602060501010103" pitchFamily="18" charset="-18"/>
              </a:rPr>
              <a:t/>
            </a:r>
            <a:br>
              <a:rPr lang="pl-PL" sz="1450" dirty="0" smtClean="0">
                <a:latin typeface="Berylium" panose="02040602060501010103" pitchFamily="18" charset="-18"/>
              </a:rPr>
            </a:br>
            <a:r>
              <a:rPr lang="de-DE" sz="1450" dirty="0" smtClean="0">
                <a:latin typeface="Berylium" panose="02040602060501010103" pitchFamily="18" charset="-18"/>
              </a:rPr>
              <a:t>s</a:t>
            </a:r>
            <a:r>
              <a:rPr lang="de-DE" sz="1450" dirty="0">
                <a:latin typeface="Berylium" panose="02040602060501010103" pitchFamily="18" charset="-18"/>
              </a:rPr>
              <a:t>. </a:t>
            </a:r>
            <a:r>
              <a:rPr lang="de-DE" sz="1450" dirty="0" smtClean="0">
                <a:latin typeface="Berylium" panose="02040602060501010103" pitchFamily="18" charset="-18"/>
              </a:rPr>
              <a:t>120, </a:t>
            </a:r>
            <a:r>
              <a:rPr lang="de-DE" sz="1450" dirty="0" err="1" smtClean="0">
                <a:latin typeface="Berylium" panose="02040602060501010103" pitchFamily="18" charset="-18"/>
              </a:rPr>
              <a:t>nr</a:t>
            </a:r>
            <a:r>
              <a:rPr lang="de-DE" sz="1450" dirty="0" smtClean="0">
                <a:latin typeface="Berylium" panose="02040602060501010103" pitchFamily="18" charset="-18"/>
              </a:rPr>
              <a:t> 313.</a:t>
            </a:r>
            <a:endParaRPr lang="pl-PL" sz="1450" dirty="0">
              <a:latin typeface="Berylium" panose="02040602060501010103" pitchFamily="18" charset="-18"/>
            </a:endParaRPr>
          </a:p>
          <a:p>
            <a:pPr marL="0" indent="0">
              <a:buNone/>
            </a:pPr>
            <a:r>
              <a:rPr lang="pl-PL" sz="1450" dirty="0">
                <a:latin typeface="Berylium" panose="02040602060501010103" pitchFamily="18" charset="-18"/>
              </a:rPr>
              <a:t>Marek </a:t>
            </a:r>
            <a:r>
              <a:rPr lang="pl-PL" sz="1450" dirty="0" err="1">
                <a:latin typeface="Berylium" panose="02040602060501010103" pitchFamily="18" charset="-18"/>
              </a:rPr>
              <a:t>Cetwiński</a:t>
            </a:r>
            <a:r>
              <a:rPr lang="de-DE" sz="1450" i="1" dirty="0" smtClean="0">
                <a:latin typeface="Berylium" panose="02040602060501010103" pitchFamily="18" charset="-18"/>
              </a:rPr>
              <a:t>,</a:t>
            </a:r>
            <a:r>
              <a:rPr lang="de-DE" sz="1450" dirty="0" smtClean="0">
                <a:latin typeface="Berylium" panose="02040602060501010103" pitchFamily="18" charset="-18"/>
              </a:rPr>
              <a:t> </a:t>
            </a:r>
            <a:r>
              <a:rPr lang="de-DE" sz="1450" i="1" dirty="0" err="1">
                <a:latin typeface="Berylium" panose="02040602060501010103" pitchFamily="18" charset="-18"/>
              </a:rPr>
              <a:t>Panowie</a:t>
            </a:r>
            <a:r>
              <a:rPr lang="de-DE" sz="1450" i="1" dirty="0">
                <a:latin typeface="Berylium" panose="02040602060501010103" pitchFamily="18" charset="-18"/>
              </a:rPr>
              <a:t> von Reichenbach. </a:t>
            </a:r>
            <a:r>
              <a:rPr lang="pl-PL" sz="1450" i="1" dirty="0">
                <a:latin typeface="Berylium" panose="02040602060501010103" pitchFamily="18" charset="-18"/>
              </a:rPr>
              <a:t>Problem tożsamości elity śląskiej</a:t>
            </a:r>
            <a:r>
              <a:rPr lang="pl-PL" sz="1450" dirty="0">
                <a:latin typeface="Berylium" panose="02040602060501010103" pitchFamily="18" charset="-18"/>
              </a:rPr>
              <a:t>, [w:] </a:t>
            </a:r>
            <a:r>
              <a:rPr lang="pl-PL" sz="1450" i="1" dirty="0" err="1">
                <a:latin typeface="Berylium" panose="02040602060501010103" pitchFamily="18" charset="-18"/>
              </a:rPr>
              <a:t>idem</a:t>
            </a:r>
            <a:r>
              <a:rPr lang="pl-PL" sz="1450" dirty="0">
                <a:latin typeface="Berylium" panose="02040602060501010103" pitchFamily="18" charset="-18"/>
              </a:rPr>
              <a:t>, </a:t>
            </a:r>
            <a:r>
              <a:rPr lang="pl-PL" sz="1450" i="1" dirty="0">
                <a:latin typeface="Berylium" panose="02040602060501010103" pitchFamily="18" charset="-18"/>
              </a:rPr>
              <a:t>Metamorfozy śląskie. Studia źródłoznawcze </a:t>
            </a:r>
            <a:r>
              <a:rPr lang="pl-PL" sz="1450" i="1" dirty="0" smtClean="0">
                <a:latin typeface="Berylium" panose="02040602060501010103" pitchFamily="18" charset="-18"/>
              </a:rPr>
              <a:t/>
            </a:r>
            <a:br>
              <a:rPr lang="pl-PL" sz="1450" i="1" dirty="0" smtClean="0">
                <a:latin typeface="Berylium" panose="02040602060501010103" pitchFamily="18" charset="-18"/>
              </a:rPr>
            </a:br>
            <a:r>
              <a:rPr lang="pl-PL" sz="1450" i="1" dirty="0" smtClean="0">
                <a:latin typeface="Berylium" panose="02040602060501010103" pitchFamily="18" charset="-18"/>
              </a:rPr>
              <a:t>i </a:t>
            </a:r>
            <a:r>
              <a:rPr lang="pl-PL" sz="1450" i="1" dirty="0">
                <a:latin typeface="Berylium" panose="02040602060501010103" pitchFamily="18" charset="-18"/>
              </a:rPr>
              <a:t>historiograficzne</a:t>
            </a:r>
            <a:r>
              <a:rPr lang="pl-PL" sz="1450" dirty="0">
                <a:latin typeface="Berylium" panose="02040602060501010103" pitchFamily="18" charset="-18"/>
              </a:rPr>
              <a:t>, Częstochowa 2002, </a:t>
            </a:r>
            <a:r>
              <a:rPr lang="pl-PL" sz="1450" dirty="0" smtClean="0">
                <a:latin typeface="Berylium" panose="02040602060501010103" pitchFamily="18" charset="-18"/>
              </a:rPr>
              <a:t/>
            </a:r>
            <a:br>
              <a:rPr lang="pl-PL" sz="1450" dirty="0" smtClean="0">
                <a:latin typeface="Berylium" panose="02040602060501010103" pitchFamily="18" charset="-18"/>
              </a:rPr>
            </a:br>
            <a:r>
              <a:rPr lang="pl-PL" sz="1450" dirty="0" smtClean="0">
                <a:latin typeface="Berylium" panose="02040602060501010103" pitchFamily="18" charset="-18"/>
              </a:rPr>
              <a:t>s</a:t>
            </a:r>
            <a:r>
              <a:rPr lang="pl-PL" sz="1450" dirty="0">
                <a:latin typeface="Berylium" panose="02040602060501010103" pitchFamily="18" charset="-18"/>
              </a:rPr>
              <a:t>. </a:t>
            </a:r>
            <a:r>
              <a:rPr lang="pl-PL" sz="1450" dirty="0" smtClean="0">
                <a:latin typeface="Berylium" panose="02040602060501010103" pitchFamily="18" charset="-18"/>
              </a:rPr>
              <a:t>223-235</a:t>
            </a:r>
            <a:r>
              <a:rPr lang="pl-PL" sz="1450" dirty="0">
                <a:latin typeface="Berylium" panose="02040602060501010103" pitchFamily="18" charset="-18"/>
              </a:rPr>
              <a:t>.</a:t>
            </a:r>
          </a:p>
          <a:p>
            <a:pPr marL="0" indent="0">
              <a:buNone/>
            </a:pPr>
            <a:r>
              <a:rPr lang="pl-PL" sz="1450" dirty="0">
                <a:latin typeface="Berylium" panose="02040602060501010103" pitchFamily="18" charset="-18"/>
              </a:rPr>
              <a:t>Stanisław </a:t>
            </a:r>
            <a:r>
              <a:rPr lang="pl-PL" sz="1450" dirty="0" err="1">
                <a:latin typeface="Berylium" panose="02040602060501010103" pitchFamily="18" charset="-18"/>
              </a:rPr>
              <a:t>Kobielus</a:t>
            </a:r>
            <a:r>
              <a:rPr lang="pl-PL" sz="1450" dirty="0">
                <a:latin typeface="Berylium" panose="02040602060501010103" pitchFamily="18" charset="-18"/>
              </a:rPr>
              <a:t>, </a:t>
            </a:r>
            <a:r>
              <a:rPr lang="pl-PL" sz="1450" i="1" dirty="0">
                <a:latin typeface="Berylium" panose="02040602060501010103" pitchFamily="18" charset="-18"/>
              </a:rPr>
              <a:t>Bestiarium chrześcijańskie. Zwierzęta w symbolice i interpretacji. </a:t>
            </a:r>
            <a:r>
              <a:rPr lang="de-DE" sz="1450" i="1" dirty="0" err="1">
                <a:latin typeface="Berylium" panose="02040602060501010103" pitchFamily="18" charset="-18"/>
              </a:rPr>
              <a:t>Starożytność</a:t>
            </a:r>
            <a:r>
              <a:rPr lang="de-DE" sz="1450" i="1" dirty="0">
                <a:latin typeface="Berylium" panose="02040602060501010103" pitchFamily="18" charset="-18"/>
              </a:rPr>
              <a:t> i </a:t>
            </a:r>
            <a:r>
              <a:rPr lang="de-DE" sz="1450" i="1" dirty="0" err="1">
                <a:latin typeface="Berylium" panose="02040602060501010103" pitchFamily="18" charset="-18"/>
              </a:rPr>
              <a:t>średniowiecze</a:t>
            </a:r>
            <a:r>
              <a:rPr lang="de-DE" sz="1450" dirty="0">
                <a:latin typeface="Berylium" panose="02040602060501010103" pitchFamily="18" charset="-18"/>
              </a:rPr>
              <a:t>, Warszawa 2002, </a:t>
            </a:r>
            <a:r>
              <a:rPr lang="pl-PL" sz="1450" dirty="0" smtClean="0">
                <a:latin typeface="Berylium" panose="02040602060501010103" pitchFamily="18" charset="-18"/>
              </a:rPr>
              <a:t/>
            </a:r>
            <a:br>
              <a:rPr lang="pl-PL" sz="1450" dirty="0" smtClean="0">
                <a:latin typeface="Berylium" panose="02040602060501010103" pitchFamily="18" charset="-18"/>
              </a:rPr>
            </a:br>
            <a:r>
              <a:rPr lang="de-DE" sz="1450" dirty="0" smtClean="0">
                <a:latin typeface="Berylium" panose="02040602060501010103" pitchFamily="18" charset="-18"/>
              </a:rPr>
              <a:t>s</a:t>
            </a:r>
            <a:r>
              <a:rPr lang="de-DE" sz="1450" dirty="0">
                <a:latin typeface="Berylium" panose="02040602060501010103" pitchFamily="18" charset="-18"/>
              </a:rPr>
              <a:t>. 217-218.</a:t>
            </a:r>
            <a:endParaRPr lang="pl-PL" sz="1450" dirty="0">
              <a:latin typeface="Berylium" panose="02040602060501010103" pitchFamily="18" charset="-18"/>
            </a:endParaRPr>
          </a:p>
          <a:p>
            <a:pPr marL="0" indent="0">
              <a:buNone/>
            </a:pPr>
            <a:r>
              <a:rPr lang="pl-PL" sz="1450" dirty="0" smtClean="0">
                <a:latin typeface="Berylium" panose="02040602060501010103" pitchFamily="18" charset="-18"/>
              </a:rPr>
              <a:t>Roman </a:t>
            </a:r>
            <a:r>
              <a:rPr lang="pl-PL" sz="1450" dirty="0">
                <a:latin typeface="Berylium" panose="02040602060501010103" pitchFamily="18" charset="-18"/>
              </a:rPr>
              <a:t>Stelmach, </a:t>
            </a:r>
            <a:r>
              <a:rPr lang="pl-PL" sz="1450" i="1" dirty="0">
                <a:latin typeface="Berylium" panose="02040602060501010103" pitchFamily="18" charset="-18"/>
              </a:rPr>
              <a:t>Katalog średniowiecznych dokumentów przechowywanych w Archiwum Państwowym we Wrocławiu</a:t>
            </a:r>
            <a:r>
              <a:rPr lang="pl-PL" sz="1450" dirty="0">
                <a:latin typeface="Berylium" panose="02040602060501010103" pitchFamily="18" charset="-18"/>
              </a:rPr>
              <a:t>, Racibórz 2014, </a:t>
            </a:r>
            <a:r>
              <a:rPr lang="pl-PL" sz="1450" dirty="0" smtClean="0">
                <a:latin typeface="Berylium" panose="02040602060501010103" pitchFamily="18" charset="-18"/>
              </a:rPr>
              <a:t/>
            </a:r>
            <a:br>
              <a:rPr lang="pl-PL" sz="1450" dirty="0" smtClean="0">
                <a:latin typeface="Berylium" panose="02040602060501010103" pitchFamily="18" charset="-18"/>
              </a:rPr>
            </a:br>
            <a:r>
              <a:rPr lang="pl-PL" sz="1450" dirty="0" smtClean="0">
                <a:latin typeface="Berylium" panose="02040602060501010103" pitchFamily="18" charset="-18"/>
              </a:rPr>
              <a:t>s</a:t>
            </a:r>
            <a:r>
              <a:rPr lang="pl-PL" sz="1450" dirty="0">
                <a:latin typeface="Berylium" panose="02040602060501010103" pitchFamily="18" charset="-18"/>
              </a:rPr>
              <a:t>. 90, nr </a:t>
            </a:r>
            <a:r>
              <a:rPr lang="pl-PL" sz="1450" dirty="0" smtClean="0">
                <a:latin typeface="Berylium" panose="02040602060501010103" pitchFamily="18" charset="-18"/>
              </a:rPr>
              <a:t>1342.</a:t>
            </a:r>
            <a:endParaRPr lang="pl-PL" sz="1450" dirty="0">
              <a:latin typeface="Berylium" panose="02040602060501010103" pitchFamily="18" charset="-18"/>
            </a:endParaRPr>
          </a:p>
        </p:txBody>
      </p:sp>
    </p:spTree>
    <p:extLst>
      <p:ext uri="{BB962C8B-B14F-4D97-AF65-F5344CB8AC3E}">
        <p14:creationId xmlns:p14="http://schemas.microsoft.com/office/powerpoint/2010/main" val="3642583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sz="4000" dirty="0" smtClean="0">
                <a:latin typeface="Berylium" panose="02040602060501010103" pitchFamily="18" charset="-18"/>
              </a:rPr>
              <a:t>Jakub, klucznik nyski, 1312 r.,</a:t>
            </a:r>
            <a:br>
              <a:rPr lang="pl-PL" sz="4000" dirty="0" smtClean="0">
                <a:latin typeface="Berylium" panose="02040602060501010103" pitchFamily="18" charset="-18"/>
              </a:rPr>
            </a:br>
            <a:r>
              <a:rPr lang="pl-PL" sz="4000" dirty="0" smtClean="0">
                <a:latin typeface="Berylium" panose="02040602060501010103" pitchFamily="18" charset="-18"/>
              </a:rPr>
              <a:t>rep. 84, sygn. 21 (53)</a:t>
            </a:r>
            <a:endParaRPr lang="pl-PL" sz="4200"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067171" y="5807034"/>
            <a:ext cx="6124829" cy="1065903"/>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5997487" cy="3998324"/>
          </a:xfrm>
        </p:spPr>
      </p:pic>
      <p:pic>
        <p:nvPicPr>
          <p:cNvPr id="10" name="Symbol zastępczy zawartości 9">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067171" y="0"/>
            <a:ext cx="6124830" cy="5807033"/>
          </a:xfrm>
        </p:spPr>
      </p:pic>
    </p:spTree>
    <p:extLst>
      <p:ext uri="{BB962C8B-B14F-4D97-AF65-F5344CB8AC3E}">
        <p14:creationId xmlns:p14="http://schemas.microsoft.com/office/powerpoint/2010/main" val="7827898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Jakub, klucznik nyski, 1312 r</a:t>
            </a:r>
            <a:r>
              <a:rPr lang="pl-PL" dirty="0" smtClean="0">
                <a:latin typeface="Berylium" panose="02040602060501010103" pitchFamily="18" charset="-18"/>
              </a:rPr>
              <a:t>., rep</a:t>
            </a:r>
            <a:r>
              <a:rPr lang="pl-PL" dirty="0">
                <a:latin typeface="Berylium" panose="02040602060501010103" pitchFamily="18" charset="-18"/>
              </a:rPr>
              <a:t>. 84, sygn. 21 (53)</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Jakuba, klucznika nyskiego</a:t>
            </a:r>
            <a:r>
              <a:rPr lang="pl-PL" sz="1800" dirty="0">
                <a:latin typeface="Berylium" panose="02040602060501010103" pitchFamily="18" charset="-18"/>
              </a:rPr>
              <a:t>, zachowana przy dokumencie z 12 VII 1312 r. wystawionym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Otmuchowie, w którym potwierdzono zakup dóbr przez klucznika Jakuba.</a:t>
            </a: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u="sng" dirty="0">
                <a:latin typeface="Berylium" panose="02040602060501010103" pitchFamily="18" charset="-18"/>
              </a:rPr>
              <a:t>Okrągła pieczęć herbowa z godłem. </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W polu pieczęci dwa skrzyżowane klucze w słup, zębem do góry, jeden w prawo, drugi w lewo.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Po </a:t>
            </a:r>
            <a:r>
              <a:rPr lang="pl-PL" sz="1800" dirty="0">
                <a:latin typeface="Berylium" panose="02040602060501010103" pitchFamily="18" charset="-18"/>
              </a:rPr>
              <a:t>bokach dwie gwiazdy sześciopromienne. </a:t>
            </a:r>
          </a:p>
          <a:p>
            <a:pPr marL="0" indent="0" algn="just">
              <a:buNone/>
            </a:pPr>
            <a:r>
              <a:rPr lang="pl-PL" sz="1800" dirty="0">
                <a:latin typeface="Berylium" panose="02040602060501010103" pitchFamily="18" charset="-18"/>
              </a:rPr>
              <a:t>Legenda majuskułą gotycką: + S IACOBI * CLAVIERI</a:t>
            </a:r>
          </a:p>
          <a:p>
            <a:pPr marL="0" indent="0" algn="just">
              <a:buNone/>
            </a:pPr>
            <a:r>
              <a:rPr lang="pl-PL" sz="1800" b="1" dirty="0">
                <a:latin typeface="Berylium" panose="02040602060501010103" pitchFamily="18" charset="-18"/>
              </a:rPr>
              <a:t>Godło z dominującym motywem narzędzia lub atrybutu funkcji społecznej.</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endParaRPr lang="pl-PL" sz="1800" b="1" dirty="0" smtClean="0">
              <a:latin typeface="Berylium" panose="02040602060501010103" pitchFamily="18" charset="-18"/>
            </a:endParaRPr>
          </a:p>
          <a:p>
            <a:pPr marL="0" indent="0" algn="just">
              <a:buNone/>
            </a:pPr>
            <a:r>
              <a:rPr lang="pl-PL" sz="1800" b="1" dirty="0" smtClean="0">
                <a:latin typeface="Berylium" panose="02040602060501010103" pitchFamily="18" charset="-18"/>
              </a:rPr>
              <a:t>Symbolika</a:t>
            </a:r>
            <a:r>
              <a:rPr lang="pl-PL" sz="1800" b="1" dirty="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Klucz symbolizował władzę i dostęp do rzeczy ukrytych. Jako powierzony podwładnemu był też oznaką wierności, łaski i zaufania. W przypadku pieczęci klucznika dwa skrzyżowane klucze opromienione światłem dwóch gwiazd stanowią jednoznaczny symbol sprawowanego urzędu.</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800" b="1" dirty="0">
                <a:latin typeface="Berylium" panose="02040602060501010103" pitchFamily="18" charset="-18"/>
              </a:rPr>
              <a:t>Materiał:</a:t>
            </a:r>
            <a:endParaRPr lang="pl-PL" sz="1800" dirty="0">
              <a:latin typeface="Berylium" panose="02040602060501010103" pitchFamily="18" charset="-18"/>
            </a:endParaRPr>
          </a:p>
          <a:p>
            <a:pPr marL="0" indent="0">
              <a:buNone/>
            </a:pPr>
            <a:r>
              <a:rPr lang="pl-PL" sz="1800" dirty="0">
                <a:latin typeface="Berylium" panose="02040602060501010103" pitchFamily="18" charset="-18"/>
              </a:rPr>
              <a:t>Wosk naturalny, matowy. Pieczęć podwieszona na pasku pergaminowym.</a:t>
            </a:r>
          </a:p>
          <a:p>
            <a:pPr marL="0" indent="0">
              <a:buNone/>
            </a:pPr>
            <a:r>
              <a:rPr lang="pl-PL" sz="1800" b="1" dirty="0">
                <a:latin typeface="Berylium" panose="02040602060501010103" pitchFamily="18" charset="-18"/>
              </a:rPr>
              <a:t> </a:t>
            </a:r>
            <a:endParaRPr lang="pl-PL" sz="1800" dirty="0">
              <a:latin typeface="Berylium" panose="02040602060501010103" pitchFamily="18" charset="-18"/>
            </a:endParaRPr>
          </a:p>
          <a:p>
            <a:pPr marL="0" indent="0">
              <a:buNone/>
            </a:pPr>
            <a:r>
              <a:rPr lang="pl-PL" sz="1800" b="1" dirty="0">
                <a:latin typeface="Berylium" panose="02040602060501010103" pitchFamily="18" charset="-18"/>
              </a:rPr>
              <a:t>Wymiary:</a:t>
            </a:r>
            <a:endParaRPr lang="pl-PL" sz="1800" dirty="0">
              <a:latin typeface="Berylium" panose="02040602060501010103" pitchFamily="18" charset="-18"/>
            </a:endParaRPr>
          </a:p>
          <a:p>
            <a:pPr marL="0" indent="0">
              <a:buNone/>
            </a:pPr>
            <a:r>
              <a:rPr lang="pl-PL" sz="1800" dirty="0">
                <a:latin typeface="Berylium" panose="02040602060501010103" pitchFamily="18" charset="-18"/>
              </a:rPr>
              <a:t>ø 35 mm </a:t>
            </a:r>
          </a:p>
          <a:p>
            <a:pPr marL="0" indent="0">
              <a:buNone/>
            </a:pPr>
            <a:r>
              <a:rPr lang="pl-PL" sz="1800" dirty="0">
                <a:latin typeface="Berylium" panose="02040602060501010103" pitchFamily="18" charset="-18"/>
              </a:rPr>
              <a:t> </a:t>
            </a:r>
          </a:p>
          <a:p>
            <a:pPr marL="0" indent="0">
              <a:buNone/>
            </a:pPr>
            <a:r>
              <a:rPr lang="pl-PL" sz="1800" b="1" dirty="0">
                <a:latin typeface="Berylium" panose="02040602060501010103" pitchFamily="18" charset="-18"/>
              </a:rPr>
              <a:t>Dalsza literatura:</a:t>
            </a:r>
            <a:endParaRPr lang="pl-PL" sz="1800" dirty="0">
              <a:latin typeface="Berylium" panose="02040602060501010103" pitchFamily="18" charset="-18"/>
            </a:endParaRPr>
          </a:p>
          <a:p>
            <a:pPr marL="0" indent="0">
              <a:buNone/>
            </a:pPr>
            <a:r>
              <a:rPr lang="pl-PL" sz="1800" dirty="0">
                <a:latin typeface="Berylium" panose="02040602060501010103" pitchFamily="18" charset="-18"/>
              </a:rPr>
              <a:t>Roman Stelmach, </a:t>
            </a:r>
            <a:r>
              <a:rPr lang="pl-PL" sz="1800" i="1" dirty="0">
                <a:latin typeface="Berylium" panose="02040602060501010103" pitchFamily="18" charset="-18"/>
              </a:rPr>
              <a:t>Katalog średniowiecznych dokumentów przechowywanych w Archiwum Państwowym we Wrocławiu</a:t>
            </a:r>
            <a:r>
              <a:rPr lang="pl-PL" sz="1800" dirty="0">
                <a:latin typeface="Berylium" panose="02040602060501010103" pitchFamily="18" charset="-18"/>
              </a:rPr>
              <a:t>, Racibórz 2014, s. 81, nr 1155.</a:t>
            </a:r>
          </a:p>
          <a:p>
            <a:pPr marL="0" indent="0">
              <a:buNone/>
            </a:pPr>
            <a:r>
              <a:rPr lang="pl-PL" sz="1800" dirty="0">
                <a:latin typeface="Berylium" panose="02040602060501010103" pitchFamily="18" charset="-18"/>
              </a:rPr>
              <a:t>Alfred Znamierowski, </a:t>
            </a:r>
            <a:r>
              <a:rPr lang="pl-PL" sz="1800" i="1" dirty="0">
                <a:latin typeface="Berylium" panose="02040602060501010103" pitchFamily="18" charset="-18"/>
              </a:rPr>
              <a:t>Heraldyka </a:t>
            </a:r>
            <a:r>
              <a:rPr lang="pl-PL" sz="1800" i="1" dirty="0" smtClean="0">
                <a:latin typeface="Berylium" panose="02040602060501010103" pitchFamily="18" charset="-18"/>
              </a:rPr>
              <a:t/>
            </a:r>
            <a:br>
              <a:rPr lang="pl-PL" sz="1800" i="1" dirty="0" smtClean="0">
                <a:latin typeface="Berylium" panose="02040602060501010103" pitchFamily="18" charset="-18"/>
              </a:rPr>
            </a:br>
            <a:r>
              <a:rPr lang="pl-PL" sz="1800" i="1" dirty="0" smtClean="0">
                <a:latin typeface="Berylium" panose="02040602060501010103" pitchFamily="18" charset="-18"/>
              </a:rPr>
              <a:t>i </a:t>
            </a:r>
            <a:r>
              <a:rPr lang="pl-PL" sz="1800" i="1" dirty="0" err="1">
                <a:latin typeface="Berylium" panose="02040602060501010103" pitchFamily="18" charset="-18"/>
              </a:rPr>
              <a:t>weksylologia</a:t>
            </a:r>
            <a:r>
              <a:rPr lang="pl-PL" sz="1800" dirty="0">
                <a:latin typeface="Berylium" panose="02040602060501010103" pitchFamily="18" charset="-18"/>
              </a:rPr>
              <a:t>, Warszawa 2017,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s</a:t>
            </a:r>
            <a:r>
              <a:rPr lang="pl-PL" sz="1800" dirty="0">
                <a:latin typeface="Berylium" panose="02040602060501010103" pitchFamily="18" charset="-18"/>
              </a:rPr>
              <a:t>. 134-135, 190.</a:t>
            </a:r>
            <a:endParaRPr lang="pl-PL" sz="1600" dirty="0">
              <a:latin typeface="Berylium" panose="02040602060501010103" pitchFamily="18" charset="-18"/>
            </a:endParaRPr>
          </a:p>
        </p:txBody>
      </p:sp>
    </p:spTree>
    <p:extLst>
      <p:ext uri="{BB962C8B-B14F-4D97-AF65-F5344CB8AC3E}">
        <p14:creationId xmlns:p14="http://schemas.microsoft.com/office/powerpoint/2010/main" val="12576907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err="1">
                <a:latin typeface="Berylium" panose="02040602060501010103" pitchFamily="18" charset="-18"/>
              </a:rPr>
              <a:t>Wittego</a:t>
            </a:r>
            <a:r>
              <a:rPr lang="pl-PL" dirty="0">
                <a:latin typeface="Berylium" panose="02040602060501010103" pitchFamily="18" charset="-18"/>
              </a:rPr>
              <a:t> </a:t>
            </a:r>
            <a:r>
              <a:rPr lang="pl-PL" dirty="0" err="1">
                <a:latin typeface="Berylium" panose="02040602060501010103" pitchFamily="18" charset="-18"/>
              </a:rPr>
              <a:t>Kamenz</a:t>
            </a:r>
            <a:r>
              <a:rPr lang="pl-PL" dirty="0">
                <a:latin typeface="Berylium" panose="02040602060501010103" pitchFamily="18" charset="-18"/>
              </a:rPr>
              <a:t>, 1254 r., </a:t>
            </a:r>
            <a:br>
              <a:rPr lang="pl-PL" dirty="0">
                <a:latin typeface="Berylium" panose="02040602060501010103" pitchFamily="18" charset="-18"/>
              </a:rPr>
            </a:br>
            <a:r>
              <a:rPr lang="pl-PL" dirty="0">
                <a:latin typeface="Berylium" panose="02040602060501010103" pitchFamily="18" charset="-18"/>
              </a:rPr>
              <a:t>rep. 98, sygn. 8 (8)</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7075585" y="5807034"/>
            <a:ext cx="5116414" cy="1065904"/>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i obejrzeć pozostałe ujęcia pieczęci.</a:t>
            </a:r>
            <a:endParaRPr lang="pl-PL" b="0" dirty="0">
              <a:latin typeface="Berylium" panose="02040602060501010103" pitchFamily="18" charset="-18"/>
            </a:endParaRPr>
          </a:p>
        </p:txBody>
      </p:sp>
      <p:pic>
        <p:nvPicPr>
          <p:cNvPr id="5" name="Symbol zastępczy zawartości 4">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6019893" cy="4013261"/>
          </a:xfrm>
        </p:spPr>
      </p:pic>
      <p:pic>
        <p:nvPicPr>
          <p:cNvPr id="9" name="Symbol zastępczy zawartości 8">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7075585" y="-3513"/>
            <a:ext cx="5116416" cy="5810547"/>
          </a:xfrm>
        </p:spPr>
      </p:pic>
    </p:spTree>
    <p:extLst>
      <p:ext uri="{BB962C8B-B14F-4D97-AF65-F5344CB8AC3E}">
        <p14:creationId xmlns:p14="http://schemas.microsoft.com/office/powerpoint/2010/main" val="10053372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fontScale="90000"/>
          </a:bodyPr>
          <a:lstStyle/>
          <a:p>
            <a:pPr>
              <a:spcAft>
                <a:spcPts val="0"/>
              </a:spcAft>
            </a:pPr>
            <a:r>
              <a:rPr lang="pl-PL" sz="4000" dirty="0" smtClean="0">
                <a:latin typeface="Berylium" panose="02040602060501010103" pitchFamily="18" charset="-18"/>
              </a:rPr>
              <a:t>Konrad II von Reichenbach </a:t>
            </a:r>
            <a:br>
              <a:rPr lang="pl-PL" sz="4000" dirty="0" smtClean="0">
                <a:latin typeface="Berylium" panose="02040602060501010103" pitchFamily="18" charset="-18"/>
              </a:rPr>
            </a:br>
            <a:r>
              <a:rPr lang="pl-PL" sz="4000" dirty="0" smtClean="0">
                <a:latin typeface="Berylium" panose="02040602060501010103" pitchFamily="18" charset="-18"/>
              </a:rPr>
              <a:t>(wójt dziedziczny w Ziębicach), </a:t>
            </a:r>
            <a:br>
              <a:rPr lang="pl-PL" sz="4000" dirty="0" smtClean="0">
                <a:latin typeface="Berylium" panose="02040602060501010103" pitchFamily="18" charset="-18"/>
              </a:rPr>
            </a:br>
            <a:r>
              <a:rPr lang="pl-PL" sz="4000" dirty="0" smtClean="0">
                <a:latin typeface="Berylium" panose="02040602060501010103" pitchFamily="18" charset="-18"/>
              </a:rPr>
              <a:t>1322r., rep. 66, sygn. 68 (75)</a:t>
            </a:r>
            <a:endParaRPr lang="pl-PL" sz="4200"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051777" y="5807034"/>
            <a:ext cx="6140223" cy="1065903"/>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2859676"/>
            <a:ext cx="5997487" cy="3998324"/>
          </a:xfrm>
        </p:spPr>
      </p:pic>
      <p:pic>
        <p:nvPicPr>
          <p:cNvPr id="10" name="Symbol zastępczy zawartości 9">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051777" y="0"/>
            <a:ext cx="6140224" cy="5807033"/>
          </a:xfrm>
        </p:spPr>
      </p:pic>
    </p:spTree>
    <p:extLst>
      <p:ext uri="{BB962C8B-B14F-4D97-AF65-F5344CB8AC3E}">
        <p14:creationId xmlns:p14="http://schemas.microsoft.com/office/powerpoint/2010/main" val="2061078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Konrad II von Reichenbach </a:t>
            </a:r>
            <a:r>
              <a:rPr lang="pl-PL" dirty="0" smtClean="0">
                <a:latin typeface="Berylium" panose="02040602060501010103" pitchFamily="18" charset="-18"/>
              </a:rPr>
              <a:t>(</a:t>
            </a:r>
            <a:r>
              <a:rPr lang="pl-PL" dirty="0">
                <a:latin typeface="Berylium" panose="02040602060501010103" pitchFamily="18" charset="-18"/>
              </a:rPr>
              <a:t>wójt dziedziczny w </a:t>
            </a:r>
            <a:r>
              <a:rPr lang="pl-PL" dirty="0" smtClean="0">
                <a:latin typeface="Berylium" panose="02040602060501010103" pitchFamily="18" charset="-18"/>
              </a:rPr>
              <a:t>Ziębicach), 1322r</a:t>
            </a:r>
            <a:r>
              <a:rPr lang="pl-PL" dirty="0">
                <a:latin typeface="Berylium" panose="02040602060501010103" pitchFamily="18" charset="-18"/>
              </a:rPr>
              <a:t>., rep. 66, sygn. 68 (75)</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Konrada II von Reichenbach</a:t>
            </a:r>
            <a:r>
              <a:rPr lang="pl-PL" sz="1800" dirty="0">
                <a:latin typeface="Berylium" panose="02040602060501010103" pitchFamily="18" charset="-18"/>
              </a:rPr>
              <a:t>, dziedzicznego wójta w </a:t>
            </a:r>
            <a:r>
              <a:rPr lang="pl-PL" sz="1800" dirty="0" smtClean="0">
                <a:latin typeface="Berylium" panose="02040602060501010103" pitchFamily="18" charset="-18"/>
              </a:rPr>
              <a:t>Ziębicach, </a:t>
            </a:r>
            <a:r>
              <a:rPr lang="pl-PL" sz="1800" dirty="0">
                <a:latin typeface="Berylium" panose="02040602060501010103" pitchFamily="18" charset="-18"/>
              </a:rPr>
              <a:t>przy dokumencie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26 VII 1322 r. wystawionym w Ziębicach, w którym Konrad wraz ze swym ojcem, </a:t>
            </a:r>
            <a:r>
              <a:rPr lang="pl-PL" sz="1800" dirty="0" smtClean="0">
                <a:latin typeface="Berylium" panose="02040602060501010103" pitchFamily="18" charset="-18"/>
              </a:rPr>
              <a:t>wójtem Dzierżoniowa Hermanem</a:t>
            </a:r>
            <a:r>
              <a:rPr lang="pl-PL" sz="1800" dirty="0">
                <a:latin typeface="Berylium" panose="02040602060501010103" pitchFamily="18" charset="-18"/>
              </a:rPr>
              <a:t>, czynią nadanie dla zakonu krzyżowców z czerwoną gwiazdą.</a:t>
            </a: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b="1" dirty="0" smtClean="0">
                <a:latin typeface="Berylium" panose="02040602060501010103" pitchFamily="18" charset="-18"/>
              </a:rPr>
              <a:t>„</a:t>
            </a:r>
            <a:r>
              <a:rPr lang="pl-PL" sz="1800" u="sng" dirty="0">
                <a:latin typeface="Berylium" panose="02040602060501010103" pitchFamily="18" charset="-18"/>
              </a:rPr>
              <a:t>Okrągła pieczęć herbowa z godłem.</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W wypełnionym kropkami polu pieczęci trzy młoty w rozstrój </a:t>
            </a:r>
            <a:r>
              <a:rPr lang="pl-PL" sz="1800" dirty="0" err="1">
                <a:latin typeface="Berylium" panose="02040602060501010103" pitchFamily="18" charset="-18"/>
              </a:rPr>
              <a:t>zaćwieczone</a:t>
            </a:r>
            <a:r>
              <a:rPr lang="pl-PL" sz="1800" dirty="0">
                <a:latin typeface="Berylium" panose="02040602060501010103" pitchFamily="18" charset="-18"/>
              </a:rPr>
              <a:t> w młyńskim kamieniu. </a:t>
            </a:r>
          </a:p>
          <a:p>
            <a:pPr marL="0" indent="0" algn="just">
              <a:buNone/>
            </a:pPr>
            <a:r>
              <a:rPr lang="pl-PL" sz="1800" dirty="0">
                <a:latin typeface="Berylium" panose="02040602060501010103" pitchFamily="18" charset="-18"/>
              </a:rPr>
              <a:t>Napis majuskułą gotycką: + S . CONRADI . DE . RICHENBA(</a:t>
            </a:r>
            <a:r>
              <a:rPr lang="pl-PL" sz="1800" dirty="0" err="1">
                <a:latin typeface="Berylium" panose="02040602060501010103" pitchFamily="18" charset="-18"/>
              </a:rPr>
              <a:t>ch</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2, Wrocław 2018,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s</a:t>
            </a:r>
            <a:r>
              <a:rPr lang="pl-PL" sz="1800" dirty="0">
                <a:latin typeface="Berylium" panose="02040602060501010103" pitchFamily="18" charset="-18"/>
              </a:rPr>
              <a:t>. 635-638, nr 619.</a:t>
            </a:r>
          </a:p>
          <a:p>
            <a:pPr marL="0" indent="0" algn="just">
              <a:buNone/>
            </a:pPr>
            <a:r>
              <a:rPr lang="pl-PL" sz="1800" b="1" dirty="0">
                <a:latin typeface="Berylium" panose="02040602060501010103" pitchFamily="18" charset="-18"/>
              </a:rPr>
              <a:t>Godło z dominującym motywem narzędzia lub atrybutu funkcji społecznej.</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Zarówno trzy młoty i kamień młyński jak </a:t>
            </a:r>
            <a:r>
              <a:rPr lang="pl-PL" sz="1800" dirty="0" smtClean="0">
                <a:latin typeface="Berylium" panose="02040602060501010103" pitchFamily="18" charset="-18"/>
              </a:rPr>
              <a:t>również, </a:t>
            </a:r>
            <a:r>
              <a:rPr lang="pl-PL" sz="1800" dirty="0">
                <a:latin typeface="Berylium" panose="02040602060501010103" pitchFamily="18" charset="-18"/>
              </a:rPr>
              <a:t>według innej interpretacji, pułapka na dzikie zwierzęta w typie wilczego haka, </a:t>
            </a:r>
            <a:r>
              <a:rPr lang="pl-PL" sz="1800" dirty="0" smtClean="0">
                <a:latin typeface="Berylium" panose="02040602060501010103" pitchFamily="18" charset="-18"/>
              </a:rPr>
              <a:t>mają symbolizować cenioną w </a:t>
            </a:r>
            <a:r>
              <a:rPr lang="pl-PL" sz="1800" dirty="0">
                <a:latin typeface="Berylium" panose="02040602060501010103" pitchFamily="18" charset="-18"/>
              </a:rPr>
              <a:t>tradycji rodowej </a:t>
            </a:r>
            <a:r>
              <a:rPr lang="pl-PL" sz="1800" dirty="0" smtClean="0">
                <a:latin typeface="Berylium" panose="02040602060501010103" pitchFamily="18" charset="-18"/>
              </a:rPr>
              <a:t>Reichenbachów </a:t>
            </a:r>
            <a:r>
              <a:rPr lang="pl-PL" sz="1800" dirty="0">
                <a:latin typeface="Berylium" panose="02040602060501010103" pitchFamily="18" charset="-18"/>
              </a:rPr>
              <a:t>wytrwałość </a:t>
            </a:r>
            <a:r>
              <a:rPr lang="pl-PL" sz="1800" dirty="0" smtClean="0">
                <a:latin typeface="Berylium" panose="02040602060501010103" pitchFamily="18" charset="-18"/>
              </a:rPr>
              <a:t>oraz </a:t>
            </a:r>
            <a:r>
              <a:rPr lang="pl-PL" sz="1800" dirty="0">
                <a:latin typeface="Berylium" panose="02040602060501010103" pitchFamily="18" charset="-18"/>
              </a:rPr>
              <a:t>pracę nad zaprowadzeniem cywilizacji w dzikich </a:t>
            </a:r>
            <a:r>
              <a:rPr lang="pl-PL" sz="1800" dirty="0" smtClean="0">
                <a:latin typeface="Berylium" panose="02040602060501010103" pitchFamily="18" charset="-18"/>
              </a:rPr>
              <a:t>ostępach.</a:t>
            </a: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550" b="1" dirty="0">
                <a:latin typeface="Berylium" panose="02040602060501010103" pitchFamily="18" charset="-18"/>
              </a:rPr>
              <a:t>Materiał:</a:t>
            </a:r>
            <a:endParaRPr lang="pl-PL" sz="1550" dirty="0">
              <a:latin typeface="Berylium" panose="02040602060501010103" pitchFamily="18" charset="-18"/>
            </a:endParaRPr>
          </a:p>
          <a:p>
            <a:pPr marL="0" indent="0">
              <a:buNone/>
            </a:pPr>
            <a:r>
              <a:rPr lang="pl-PL" sz="1550" dirty="0">
                <a:latin typeface="Berylium" panose="02040602060501010103" pitchFamily="18" charset="-18"/>
              </a:rPr>
              <a:t>Wosk czerwony. Pieczęć podwieszona na pasku pergaminowym</a:t>
            </a:r>
            <a:r>
              <a:rPr lang="pl-PL" sz="1550" dirty="0" smtClean="0">
                <a:latin typeface="Berylium" panose="02040602060501010103" pitchFamily="18" charset="-18"/>
              </a:rPr>
              <a:t>.</a:t>
            </a:r>
            <a:endParaRPr lang="pl-PL" sz="1550" dirty="0">
              <a:latin typeface="Berylium" panose="02040602060501010103" pitchFamily="18" charset="-18"/>
            </a:endParaRPr>
          </a:p>
          <a:p>
            <a:pPr marL="0" indent="0">
              <a:buNone/>
            </a:pPr>
            <a:r>
              <a:rPr lang="pl-PL" sz="1550" b="1" dirty="0">
                <a:latin typeface="Berylium" panose="02040602060501010103" pitchFamily="18" charset="-18"/>
              </a:rPr>
              <a:t>Wymiary:</a:t>
            </a:r>
            <a:endParaRPr lang="pl-PL" sz="1550" dirty="0">
              <a:latin typeface="Berylium" panose="02040602060501010103" pitchFamily="18" charset="-18"/>
            </a:endParaRPr>
          </a:p>
          <a:p>
            <a:pPr marL="0" indent="0">
              <a:buNone/>
            </a:pPr>
            <a:r>
              <a:rPr lang="pl-PL" sz="1550" dirty="0">
                <a:latin typeface="Berylium" panose="02040602060501010103" pitchFamily="18" charset="-18"/>
              </a:rPr>
              <a:t>ø 30 </a:t>
            </a:r>
            <a:r>
              <a:rPr lang="pl-PL" sz="1550" dirty="0" smtClean="0">
                <a:latin typeface="Berylium" panose="02040602060501010103" pitchFamily="18" charset="-18"/>
              </a:rPr>
              <a:t>mm</a:t>
            </a:r>
            <a:endParaRPr lang="pl-PL" sz="1550" dirty="0">
              <a:latin typeface="Berylium" panose="02040602060501010103" pitchFamily="18" charset="-18"/>
            </a:endParaRPr>
          </a:p>
          <a:p>
            <a:pPr marL="0" indent="0">
              <a:buNone/>
            </a:pPr>
            <a:r>
              <a:rPr lang="pl-PL" sz="1550" b="1" dirty="0">
                <a:latin typeface="Berylium" panose="02040602060501010103" pitchFamily="18" charset="-18"/>
              </a:rPr>
              <a:t>Dalsza literatura:</a:t>
            </a:r>
            <a:endParaRPr lang="pl-PL" sz="1550" dirty="0">
              <a:latin typeface="Berylium" panose="02040602060501010103" pitchFamily="18" charset="-18"/>
            </a:endParaRPr>
          </a:p>
          <a:p>
            <a:pPr marL="0" indent="0">
              <a:buNone/>
            </a:pPr>
            <a:r>
              <a:rPr lang="pl-PL" sz="1550" dirty="0">
                <a:latin typeface="Berylium" panose="02040602060501010103" pitchFamily="18" charset="-18"/>
              </a:rPr>
              <a:t>Marek </a:t>
            </a:r>
            <a:r>
              <a:rPr lang="pl-PL" sz="1550" dirty="0" err="1">
                <a:latin typeface="Berylium" panose="02040602060501010103" pitchFamily="18" charset="-18"/>
              </a:rPr>
              <a:t>Cetwiński</a:t>
            </a:r>
            <a:r>
              <a:rPr lang="pl-PL" sz="1550" dirty="0">
                <a:latin typeface="Berylium" panose="02040602060501010103" pitchFamily="18" charset="-18"/>
              </a:rPr>
              <a:t>, </a:t>
            </a:r>
            <a:r>
              <a:rPr lang="pl-PL" sz="1550" i="1" dirty="0">
                <a:latin typeface="Berylium" panose="02040602060501010103" pitchFamily="18" charset="-18"/>
              </a:rPr>
              <a:t>Rycerstwo śląskie do końca XIII w.: biogramy i rodowody</a:t>
            </a:r>
            <a:r>
              <a:rPr lang="pl-PL" sz="1550" dirty="0">
                <a:latin typeface="Berylium" panose="02040602060501010103" pitchFamily="18" charset="-18"/>
              </a:rPr>
              <a:t>, Wrocław 1982, s</a:t>
            </a:r>
            <a:r>
              <a:rPr lang="pl-PL" sz="1550" dirty="0" smtClean="0">
                <a:latin typeface="Berylium" panose="02040602060501010103" pitchFamily="18" charset="-18"/>
              </a:rPr>
              <a:t>.. 120, </a:t>
            </a:r>
            <a:r>
              <a:rPr lang="pl-PL" sz="1550" dirty="0">
                <a:latin typeface="Berylium" panose="02040602060501010103" pitchFamily="18" charset="-18"/>
              </a:rPr>
              <a:t>nr </a:t>
            </a:r>
            <a:r>
              <a:rPr lang="pl-PL" sz="1550" dirty="0" smtClean="0">
                <a:latin typeface="Berylium" panose="02040602060501010103" pitchFamily="18" charset="-18"/>
              </a:rPr>
              <a:t>313.</a:t>
            </a:r>
            <a:endParaRPr lang="pl-PL" sz="1550" dirty="0">
              <a:latin typeface="Berylium" panose="02040602060501010103" pitchFamily="18" charset="-18"/>
            </a:endParaRPr>
          </a:p>
          <a:p>
            <a:pPr marL="0" indent="0">
              <a:buNone/>
            </a:pPr>
            <a:r>
              <a:rPr lang="pl-PL" sz="1600" dirty="0">
                <a:latin typeface="Berylium" panose="02040602060501010103" pitchFamily="18" charset="-18"/>
              </a:rPr>
              <a:t>Marek </a:t>
            </a:r>
            <a:r>
              <a:rPr lang="pl-PL" sz="1600" dirty="0" err="1">
                <a:latin typeface="Berylium" panose="02040602060501010103" pitchFamily="18" charset="-18"/>
              </a:rPr>
              <a:t>Cetwiński</a:t>
            </a:r>
            <a:r>
              <a:rPr lang="pl-PL" sz="1550" i="1" dirty="0" smtClean="0">
                <a:latin typeface="Berylium" panose="02040602060501010103" pitchFamily="18" charset="-18"/>
              </a:rPr>
              <a:t>,</a:t>
            </a:r>
            <a:r>
              <a:rPr lang="pl-PL" sz="1550" dirty="0" smtClean="0">
                <a:latin typeface="Berylium" panose="02040602060501010103" pitchFamily="18" charset="-18"/>
              </a:rPr>
              <a:t> </a:t>
            </a:r>
            <a:r>
              <a:rPr lang="pl-PL" sz="1550" i="1" dirty="0">
                <a:latin typeface="Berylium" panose="02040602060501010103" pitchFamily="18" charset="-18"/>
              </a:rPr>
              <a:t>Panowie von Reichenbach. Problem tożsamości elity śląskiej</a:t>
            </a:r>
            <a:r>
              <a:rPr lang="pl-PL" sz="1550" dirty="0">
                <a:latin typeface="Berylium" panose="02040602060501010103" pitchFamily="18" charset="-18"/>
              </a:rPr>
              <a:t>, [w:] </a:t>
            </a:r>
            <a:r>
              <a:rPr lang="pl-PL" sz="1550" i="1" dirty="0" err="1">
                <a:latin typeface="Berylium" panose="02040602060501010103" pitchFamily="18" charset="-18"/>
              </a:rPr>
              <a:t>idem</a:t>
            </a:r>
            <a:r>
              <a:rPr lang="pl-PL" sz="1550" dirty="0">
                <a:latin typeface="Berylium" panose="02040602060501010103" pitchFamily="18" charset="-18"/>
              </a:rPr>
              <a:t>, </a:t>
            </a:r>
            <a:r>
              <a:rPr lang="pl-PL" sz="1550" i="1" dirty="0">
                <a:latin typeface="Berylium" panose="02040602060501010103" pitchFamily="18" charset="-18"/>
              </a:rPr>
              <a:t>Metamorfozy śląskie. </a:t>
            </a:r>
            <a:r>
              <a:rPr lang="de-DE" sz="1550" i="1" dirty="0" err="1">
                <a:latin typeface="Berylium" panose="02040602060501010103" pitchFamily="18" charset="-18"/>
              </a:rPr>
              <a:t>Studia</a:t>
            </a:r>
            <a:r>
              <a:rPr lang="de-DE" sz="1550" i="1" dirty="0">
                <a:latin typeface="Berylium" panose="02040602060501010103" pitchFamily="18" charset="-18"/>
              </a:rPr>
              <a:t> </a:t>
            </a:r>
            <a:r>
              <a:rPr lang="de-DE" sz="1550" i="1" dirty="0" err="1">
                <a:latin typeface="Berylium" panose="02040602060501010103" pitchFamily="18" charset="-18"/>
              </a:rPr>
              <a:t>źródłoznawcze</a:t>
            </a:r>
            <a:r>
              <a:rPr lang="de-DE" sz="1550" i="1" dirty="0">
                <a:latin typeface="Berylium" panose="02040602060501010103" pitchFamily="18" charset="-18"/>
              </a:rPr>
              <a:t> </a:t>
            </a:r>
            <a:r>
              <a:rPr lang="de-DE" sz="1550" i="1" dirty="0" smtClean="0">
                <a:latin typeface="Berylium" panose="02040602060501010103" pitchFamily="18" charset="-18"/>
              </a:rPr>
              <a:t>i</a:t>
            </a:r>
            <a:r>
              <a:rPr lang="pl-PL" sz="1550" i="1" dirty="0" smtClean="0">
                <a:latin typeface="Berylium" panose="02040602060501010103" pitchFamily="18" charset="-18"/>
              </a:rPr>
              <a:t> </a:t>
            </a:r>
            <a:r>
              <a:rPr lang="de-DE" sz="1550" i="1" dirty="0" err="1" smtClean="0">
                <a:latin typeface="Berylium" panose="02040602060501010103" pitchFamily="18" charset="-18"/>
              </a:rPr>
              <a:t>historiograficzne</a:t>
            </a:r>
            <a:r>
              <a:rPr lang="de-DE" sz="1550" dirty="0">
                <a:latin typeface="Berylium" panose="02040602060501010103" pitchFamily="18" charset="-18"/>
              </a:rPr>
              <a:t>, Częstochowa 2002, </a:t>
            </a:r>
            <a:r>
              <a:rPr lang="de-DE" sz="1550" dirty="0" smtClean="0">
                <a:latin typeface="Berylium" panose="02040602060501010103" pitchFamily="18" charset="-18"/>
              </a:rPr>
              <a:t>s</a:t>
            </a:r>
            <a:r>
              <a:rPr lang="de-DE" sz="1550" dirty="0">
                <a:latin typeface="Berylium" panose="02040602060501010103" pitchFamily="18" charset="-18"/>
              </a:rPr>
              <a:t>. </a:t>
            </a:r>
            <a:r>
              <a:rPr lang="de-DE" sz="1550" dirty="0" smtClean="0">
                <a:latin typeface="Berylium" panose="02040602060501010103" pitchFamily="18" charset="-18"/>
              </a:rPr>
              <a:t>223</a:t>
            </a:r>
            <a:r>
              <a:rPr lang="pl-PL" sz="1550" dirty="0" smtClean="0">
                <a:latin typeface="Berylium" panose="02040602060501010103" pitchFamily="18" charset="-18"/>
              </a:rPr>
              <a:t>-</a:t>
            </a:r>
            <a:r>
              <a:rPr lang="de-DE" sz="1550" dirty="0" smtClean="0">
                <a:latin typeface="Berylium" panose="02040602060501010103" pitchFamily="18" charset="-18"/>
              </a:rPr>
              <a:t>235</a:t>
            </a:r>
            <a:r>
              <a:rPr lang="de-DE" sz="1550" dirty="0">
                <a:latin typeface="Berylium" panose="02040602060501010103" pitchFamily="18" charset="-18"/>
              </a:rPr>
              <a:t>.</a:t>
            </a:r>
            <a:endParaRPr lang="pl-PL" sz="1550" dirty="0">
              <a:latin typeface="Berylium" panose="02040602060501010103" pitchFamily="18" charset="-18"/>
            </a:endParaRPr>
          </a:p>
          <a:p>
            <a:pPr marL="0" indent="0">
              <a:buNone/>
            </a:pPr>
            <a:r>
              <a:rPr lang="pl-PL" sz="1550" dirty="0" smtClean="0">
                <a:latin typeface="Berylium" panose="02040602060501010103" pitchFamily="18" charset="-18"/>
              </a:rPr>
              <a:t>Roman </a:t>
            </a:r>
            <a:r>
              <a:rPr lang="pl-PL" sz="1550" dirty="0">
                <a:latin typeface="Berylium" panose="02040602060501010103" pitchFamily="18" charset="-18"/>
              </a:rPr>
              <a:t>Stelmach, </a:t>
            </a:r>
            <a:r>
              <a:rPr lang="pl-PL" sz="1550" i="1" dirty="0">
                <a:latin typeface="Berylium" panose="02040602060501010103" pitchFamily="18" charset="-18"/>
              </a:rPr>
              <a:t>Katalog średniowiecznych dokumentów przechowywanych </a:t>
            </a:r>
            <a:r>
              <a:rPr lang="pl-PL" sz="1550" i="1" dirty="0" smtClean="0">
                <a:latin typeface="Berylium" panose="02040602060501010103" pitchFamily="18" charset="-18"/>
              </a:rPr>
              <a:t/>
            </a:r>
            <a:br>
              <a:rPr lang="pl-PL" sz="1550" i="1" dirty="0" smtClean="0">
                <a:latin typeface="Berylium" panose="02040602060501010103" pitchFamily="18" charset="-18"/>
              </a:rPr>
            </a:br>
            <a:r>
              <a:rPr lang="pl-PL" sz="1550" i="1" dirty="0" smtClean="0">
                <a:latin typeface="Berylium" panose="02040602060501010103" pitchFamily="18" charset="-18"/>
              </a:rPr>
              <a:t>w </a:t>
            </a:r>
            <a:r>
              <a:rPr lang="pl-PL" sz="1550" i="1" dirty="0">
                <a:latin typeface="Berylium" panose="02040602060501010103" pitchFamily="18" charset="-18"/>
              </a:rPr>
              <a:t>Archiwum Państwowym we Wrocławiu</a:t>
            </a:r>
            <a:r>
              <a:rPr lang="pl-PL" sz="1550" dirty="0">
                <a:latin typeface="Berylium" panose="02040602060501010103" pitchFamily="18" charset="-18"/>
              </a:rPr>
              <a:t>, Racibórz 2014, s. 96, nr 1487.</a:t>
            </a:r>
          </a:p>
          <a:p>
            <a:pPr marL="0" indent="0">
              <a:buNone/>
            </a:pPr>
            <a:r>
              <a:rPr lang="pl-PL" sz="1550" dirty="0">
                <a:latin typeface="Berylium" panose="02040602060501010103" pitchFamily="18" charset="-18"/>
              </a:rPr>
              <a:t>Alfred Znamierowski, </a:t>
            </a:r>
            <a:r>
              <a:rPr lang="pl-PL" sz="1550" i="1" dirty="0">
                <a:latin typeface="Berylium" panose="02040602060501010103" pitchFamily="18" charset="-18"/>
              </a:rPr>
              <a:t>Heraldyka </a:t>
            </a:r>
            <a:r>
              <a:rPr lang="pl-PL" sz="1550" i="1" dirty="0" smtClean="0">
                <a:latin typeface="Berylium" panose="02040602060501010103" pitchFamily="18" charset="-18"/>
              </a:rPr>
              <a:t/>
            </a:r>
            <a:br>
              <a:rPr lang="pl-PL" sz="1550" i="1" dirty="0" smtClean="0">
                <a:latin typeface="Berylium" panose="02040602060501010103" pitchFamily="18" charset="-18"/>
              </a:rPr>
            </a:br>
            <a:r>
              <a:rPr lang="pl-PL" sz="1550" i="1" dirty="0" smtClean="0">
                <a:latin typeface="Berylium" panose="02040602060501010103" pitchFamily="18" charset="-18"/>
              </a:rPr>
              <a:t>i </a:t>
            </a:r>
            <a:r>
              <a:rPr lang="pl-PL" sz="1550" i="1" dirty="0" err="1">
                <a:latin typeface="Berylium" panose="02040602060501010103" pitchFamily="18" charset="-18"/>
              </a:rPr>
              <a:t>weksylologia</a:t>
            </a:r>
            <a:r>
              <a:rPr lang="pl-PL" sz="1550" dirty="0">
                <a:latin typeface="Berylium" panose="02040602060501010103" pitchFamily="18" charset="-18"/>
              </a:rPr>
              <a:t>, Warszawa 2017, s. </a:t>
            </a:r>
            <a:r>
              <a:rPr lang="pl-PL" sz="1550" dirty="0" smtClean="0">
                <a:latin typeface="Berylium" panose="02040602060501010103" pitchFamily="18" charset="-18"/>
              </a:rPr>
              <a:t>459-460.</a:t>
            </a:r>
            <a:endParaRPr lang="pl-PL" sz="1550" dirty="0">
              <a:latin typeface="Berylium" panose="02040602060501010103" pitchFamily="18" charset="-18"/>
            </a:endParaRPr>
          </a:p>
        </p:txBody>
      </p:sp>
    </p:spTree>
    <p:extLst>
      <p:ext uri="{BB962C8B-B14F-4D97-AF65-F5344CB8AC3E}">
        <p14:creationId xmlns:p14="http://schemas.microsoft.com/office/powerpoint/2010/main" val="37599789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fontScale="90000"/>
          </a:bodyPr>
          <a:lstStyle/>
          <a:p>
            <a:pPr>
              <a:spcAft>
                <a:spcPts val="0"/>
              </a:spcAft>
            </a:pPr>
            <a:r>
              <a:rPr lang="pl-PL" sz="4000" dirty="0" smtClean="0">
                <a:latin typeface="Berylium" panose="02040602060501010103" pitchFamily="18" charset="-18"/>
              </a:rPr>
              <a:t>Konrad I von Reichenbach</a:t>
            </a:r>
            <a:br>
              <a:rPr lang="pl-PL" sz="4000" dirty="0" smtClean="0">
                <a:latin typeface="Berylium" panose="02040602060501010103" pitchFamily="18" charset="-18"/>
              </a:rPr>
            </a:br>
            <a:r>
              <a:rPr lang="pl-PL" sz="4000" dirty="0" smtClean="0">
                <a:latin typeface="Berylium" panose="02040602060501010103" pitchFamily="18" charset="-18"/>
              </a:rPr>
              <a:t>(wójt dziedziczny Dzierżoniowa), </a:t>
            </a:r>
            <a:br>
              <a:rPr lang="pl-PL" sz="4000" dirty="0" smtClean="0">
                <a:latin typeface="Berylium" panose="02040602060501010103" pitchFamily="18" charset="-18"/>
              </a:rPr>
            </a:br>
            <a:r>
              <a:rPr lang="pl-PL" sz="4000" dirty="0" smtClean="0">
                <a:latin typeface="Berylium" panose="02040602060501010103" pitchFamily="18" charset="-18"/>
              </a:rPr>
              <a:t>1299 r., rep. 88, sygn. 30 (58)</a:t>
            </a:r>
            <a:endParaRPr lang="pl-PL" sz="4200"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108059" y="5807034"/>
            <a:ext cx="6083941" cy="1065903"/>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2859676"/>
            <a:ext cx="6013204" cy="4013261"/>
          </a:xfrm>
        </p:spPr>
      </p:pic>
      <p:pic>
        <p:nvPicPr>
          <p:cNvPr id="10" name="Symbol zastępczy zawartości 9">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108059" y="1"/>
            <a:ext cx="6083941" cy="5807033"/>
          </a:xfrm>
        </p:spPr>
      </p:pic>
    </p:spTree>
    <p:extLst>
      <p:ext uri="{BB962C8B-B14F-4D97-AF65-F5344CB8AC3E}">
        <p14:creationId xmlns:p14="http://schemas.microsoft.com/office/powerpoint/2010/main" val="41386642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Konrad I von </a:t>
            </a:r>
            <a:r>
              <a:rPr lang="pl-PL" dirty="0" smtClean="0">
                <a:latin typeface="Berylium" panose="02040602060501010103" pitchFamily="18" charset="-18"/>
              </a:rPr>
              <a:t>Reichenbach(</a:t>
            </a:r>
            <a:r>
              <a:rPr lang="pl-PL" dirty="0">
                <a:latin typeface="Berylium" panose="02040602060501010103" pitchFamily="18" charset="-18"/>
              </a:rPr>
              <a:t>dziedziczny </a:t>
            </a:r>
            <a:r>
              <a:rPr lang="pl-PL" dirty="0" smtClean="0">
                <a:latin typeface="Berylium" panose="02040602060501010103" pitchFamily="18" charset="-18"/>
              </a:rPr>
              <a:t>wójt Dzierżoniowa</a:t>
            </a:r>
            <a:r>
              <a:rPr lang="pl-PL" dirty="0">
                <a:latin typeface="Berylium" panose="02040602060501010103" pitchFamily="18" charset="-18"/>
              </a:rPr>
              <a:t>), </a:t>
            </a:r>
            <a:r>
              <a:rPr lang="pl-PL" dirty="0" smtClean="0">
                <a:latin typeface="Berylium" panose="02040602060501010103" pitchFamily="18" charset="-18"/>
              </a:rPr>
              <a:t>1299 </a:t>
            </a:r>
            <a:r>
              <a:rPr lang="pl-PL" dirty="0">
                <a:latin typeface="Berylium" panose="02040602060501010103" pitchFamily="18" charset="-18"/>
              </a:rPr>
              <a:t>r., rep. 88, sygn. 30 (58)</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700" b="1" dirty="0">
                <a:latin typeface="Berylium" panose="02040602060501010103" pitchFamily="18" charset="-18"/>
              </a:rPr>
              <a:t>Osoba i dokument:</a:t>
            </a:r>
            <a:endParaRPr lang="pl-PL" sz="1700" dirty="0">
              <a:latin typeface="Berylium" panose="02040602060501010103" pitchFamily="18" charset="-18"/>
            </a:endParaRPr>
          </a:p>
          <a:p>
            <a:pPr marL="0" indent="0" algn="just">
              <a:buNone/>
            </a:pPr>
            <a:r>
              <a:rPr lang="pl-PL" sz="1700" dirty="0">
                <a:latin typeface="Berylium" panose="02040602060501010103" pitchFamily="18" charset="-18"/>
              </a:rPr>
              <a:t>Pieczęć </a:t>
            </a:r>
            <a:r>
              <a:rPr lang="pl-PL" sz="1700" b="1" dirty="0">
                <a:latin typeface="Berylium" panose="02040602060501010103" pitchFamily="18" charset="-18"/>
              </a:rPr>
              <a:t>Konrada I von Reichenbach, wójta dziedzicznego w Dzierżoniowie</a:t>
            </a:r>
            <a:r>
              <a:rPr lang="pl-PL" sz="1700" dirty="0">
                <a:latin typeface="Berylium" panose="02040602060501010103" pitchFamily="18" charset="-18"/>
              </a:rPr>
              <a:t>, wykorzystana przez jego syna Hermana dla uwierzytelnienia dokumentu wystawionego 26 XI 1299 w Ząbkowicach Śląskich, dotyczącym sprzedaży ziemi. </a:t>
            </a:r>
          </a:p>
          <a:p>
            <a:pPr marL="0" indent="0" algn="just">
              <a:buNone/>
            </a:pPr>
            <a:r>
              <a:rPr lang="pl-PL" sz="1700" b="1" dirty="0">
                <a:latin typeface="Berylium" panose="02040602060501010103" pitchFamily="18" charset="-18"/>
              </a:rPr>
              <a:t>Typ i opis heraldyczny:</a:t>
            </a:r>
            <a:endParaRPr lang="pl-PL" sz="1700" dirty="0">
              <a:latin typeface="Berylium" panose="02040602060501010103" pitchFamily="18" charset="-18"/>
            </a:endParaRPr>
          </a:p>
          <a:p>
            <a:pPr marL="0" indent="0" algn="just">
              <a:buNone/>
            </a:pPr>
            <a:r>
              <a:rPr lang="pl-PL" sz="1700" dirty="0">
                <a:latin typeface="Berylium" panose="02040602060501010103" pitchFamily="18" charset="-18"/>
              </a:rPr>
              <a:t>„</a:t>
            </a:r>
            <a:r>
              <a:rPr lang="pl-PL" sz="1700" u="sng" dirty="0">
                <a:latin typeface="Berylium" panose="02040602060501010103" pitchFamily="18" charset="-18"/>
              </a:rPr>
              <a:t>Okrągła pieczęć herbowa z herbem na tarczy.</a:t>
            </a:r>
            <a:r>
              <a:rPr lang="pl-PL" sz="1700" dirty="0">
                <a:latin typeface="Berylium" panose="02040602060501010103" pitchFamily="18" charset="-18"/>
              </a:rPr>
              <a:t> </a:t>
            </a:r>
          </a:p>
          <a:p>
            <a:pPr marL="0" indent="0" algn="just">
              <a:buNone/>
            </a:pPr>
            <a:r>
              <a:rPr lang="pl-PL" sz="1700" dirty="0">
                <a:latin typeface="Berylium" panose="02040602060501010103" pitchFamily="18" charset="-18"/>
              </a:rPr>
              <a:t>W ukośnie szachowanym i ozdobionym perełkami polu pieczęci tarcza herbowa na wprost, również ukośnie szachowana i wypełniona perełkami, a na niej głowa muła z długimi uszami i otwartym pyskiem. </a:t>
            </a:r>
          </a:p>
          <a:p>
            <a:pPr marL="0" indent="0" algn="just">
              <a:buNone/>
            </a:pPr>
            <a:r>
              <a:rPr lang="pl-PL" sz="1700" dirty="0">
                <a:latin typeface="Berylium" panose="02040602060501010103" pitchFamily="18" charset="-18"/>
              </a:rPr>
              <a:t>Napis majuskułą gotycką: + S . CO(</a:t>
            </a:r>
            <a:r>
              <a:rPr lang="pl-PL" sz="1700" dirty="0" err="1">
                <a:latin typeface="Berylium" panose="02040602060501010103" pitchFamily="18" charset="-18"/>
              </a:rPr>
              <a:t>nradi</a:t>
            </a:r>
            <a:r>
              <a:rPr lang="pl-PL" sz="1700" dirty="0">
                <a:latin typeface="Berylium" panose="02040602060501010103" pitchFamily="18" charset="-18"/>
              </a:rPr>
              <a:t>) . </a:t>
            </a:r>
            <a:r>
              <a:rPr lang="de-DE" sz="1700" dirty="0">
                <a:latin typeface="Berylium" panose="02040602060501010103" pitchFamily="18" charset="-18"/>
              </a:rPr>
              <a:t>ADVOVATI . (h)EREDITARII . I(n) . </a:t>
            </a:r>
            <a:r>
              <a:rPr lang="pl-PL" sz="1700" dirty="0">
                <a:latin typeface="Berylium" panose="02040602060501010103" pitchFamily="18" charset="-18"/>
              </a:rPr>
              <a:t>RICH(en)BACH</a:t>
            </a:r>
          </a:p>
          <a:p>
            <a:pPr marL="0" indent="0" algn="just">
              <a:buNone/>
            </a:pPr>
            <a:r>
              <a:rPr lang="pl-PL" sz="1700" dirty="0">
                <a:latin typeface="Berylium" panose="02040602060501010103" pitchFamily="18" charset="-18"/>
              </a:rPr>
              <a:t>[…] tłok pieczęci wykorzystywany przezeń [czyli Hermana] najpewniej po śmierci ojca [tj. Konrada I]”:</a:t>
            </a:r>
          </a:p>
          <a:p>
            <a:pPr marL="0" indent="0" algn="just">
              <a:buNone/>
            </a:pPr>
            <a:r>
              <a:rPr lang="pl-PL" sz="1700" dirty="0">
                <a:latin typeface="Berylium" panose="02040602060501010103" pitchFamily="18" charset="-18"/>
              </a:rPr>
              <a:t>Marek Wójcik, </a:t>
            </a:r>
            <a:r>
              <a:rPr lang="pl-PL" sz="1700" i="1" dirty="0">
                <a:latin typeface="Berylium" panose="02040602060501010103" pitchFamily="18" charset="-18"/>
              </a:rPr>
              <a:t>Pieczęcie rycerstwa śląskiego w dobie </a:t>
            </a:r>
            <a:r>
              <a:rPr lang="pl-PL" sz="1700" i="1" dirty="0" err="1">
                <a:latin typeface="Berylium" panose="02040602060501010103" pitchFamily="18" charset="-18"/>
              </a:rPr>
              <a:t>przedhusyckiej</a:t>
            </a:r>
            <a:r>
              <a:rPr lang="pl-PL" sz="1700" dirty="0">
                <a:latin typeface="Berylium" panose="02040602060501010103" pitchFamily="18" charset="-18"/>
              </a:rPr>
              <a:t>, t. 2, Wrocław </a:t>
            </a:r>
            <a:r>
              <a:rPr lang="pl-PL" sz="1700" dirty="0" smtClean="0">
                <a:latin typeface="Berylium" panose="02040602060501010103" pitchFamily="18" charset="-18"/>
              </a:rPr>
              <a:t>2018, s</a:t>
            </a:r>
            <a:r>
              <a:rPr lang="pl-PL" sz="1700" dirty="0">
                <a:latin typeface="Berylium" panose="02040602060501010103" pitchFamily="18" charset="-18"/>
              </a:rPr>
              <a:t>. 635-637, </a:t>
            </a:r>
            <a:r>
              <a:rPr lang="pl-PL" sz="1700" dirty="0" smtClean="0">
                <a:latin typeface="Berylium" panose="02040602060501010103" pitchFamily="18" charset="-18"/>
              </a:rPr>
              <a:t/>
            </a:r>
            <a:br>
              <a:rPr lang="pl-PL" sz="1700" dirty="0" smtClean="0">
                <a:latin typeface="Berylium" panose="02040602060501010103" pitchFamily="18" charset="-18"/>
              </a:rPr>
            </a:br>
            <a:r>
              <a:rPr lang="pl-PL" sz="1700" dirty="0" smtClean="0">
                <a:latin typeface="Berylium" panose="02040602060501010103" pitchFamily="18" charset="-18"/>
              </a:rPr>
              <a:t>nr </a:t>
            </a:r>
            <a:r>
              <a:rPr lang="pl-PL" sz="1700" dirty="0">
                <a:latin typeface="Berylium" panose="02040602060501010103" pitchFamily="18" charset="-18"/>
              </a:rPr>
              <a:t>617.</a:t>
            </a:r>
          </a:p>
          <a:p>
            <a:pPr marL="0" indent="0" algn="just">
              <a:buNone/>
            </a:pPr>
            <a:r>
              <a:rPr lang="pl-PL" sz="1700" b="1" dirty="0">
                <a:latin typeface="Berylium" panose="02040602060501010103" pitchFamily="18" charset="-18"/>
              </a:rPr>
              <a:t>Godło z dominującym motywem zwierzęcym lub fantastycznym</a:t>
            </a:r>
            <a:r>
              <a:rPr lang="pl-PL" sz="1700" b="1" dirty="0" smtClean="0">
                <a:latin typeface="Berylium" panose="02040602060501010103" pitchFamily="18" charset="-18"/>
              </a:rPr>
              <a:t>.</a:t>
            </a:r>
            <a:endParaRPr lang="pl-PL" sz="1700" dirty="0">
              <a:latin typeface="Berylium" panose="02040602060501010103" pitchFamily="18" charset="-18"/>
            </a:endParaRPr>
          </a:p>
          <a:p>
            <a:pPr marL="0" indent="0" algn="just">
              <a:buNone/>
            </a:pPr>
            <a:r>
              <a:rPr lang="pl-PL" sz="1700" b="1" dirty="0">
                <a:latin typeface="Berylium" panose="02040602060501010103" pitchFamily="18" charset="-18"/>
              </a:rPr>
              <a:t>Symbolika:</a:t>
            </a:r>
            <a:endParaRPr lang="pl-PL" sz="1700" dirty="0">
              <a:latin typeface="Berylium" panose="02040602060501010103" pitchFamily="18" charset="-18"/>
            </a:endParaRPr>
          </a:p>
          <a:p>
            <a:pPr marL="0" indent="0" algn="just">
              <a:buNone/>
            </a:pPr>
            <a:r>
              <a:rPr lang="pl-PL" sz="1700" dirty="0">
                <a:latin typeface="Berylium" panose="02040602060501010103" pitchFamily="18" charset="-18"/>
              </a:rPr>
              <a:t>Muł, połączenie siły konia i cierpliwości osła, symbolizował wytrwałość i wytrzymałość. Białe mulice były używane przez papieży podczas uroczystych wjazdów, w szerszym kontekście muł jako krzyżówka różnych gatunków, stanowił symbol Kościoła jako tworu powstałego z </a:t>
            </a:r>
            <a:r>
              <a:rPr lang="pl-PL" sz="1700" dirty="0" smtClean="0">
                <a:latin typeface="Berylium" panose="02040602060501010103" pitchFamily="18" charset="-18"/>
              </a:rPr>
              <a:t>wymieszania różnych narodów.</a:t>
            </a:r>
            <a:endParaRPr lang="pl-PL" sz="17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500" b="1" dirty="0">
                <a:latin typeface="Berylium" panose="02040602060501010103" pitchFamily="18" charset="-18"/>
              </a:rPr>
              <a:t>Materiał:</a:t>
            </a:r>
            <a:endParaRPr lang="pl-PL" sz="1500" dirty="0">
              <a:latin typeface="Berylium" panose="02040602060501010103" pitchFamily="18" charset="-18"/>
            </a:endParaRPr>
          </a:p>
          <a:p>
            <a:pPr marL="0" indent="0">
              <a:buNone/>
            </a:pPr>
            <a:r>
              <a:rPr lang="pl-PL" sz="1500" dirty="0">
                <a:latin typeface="Berylium" panose="02040602060501010103" pitchFamily="18" charset="-18"/>
              </a:rPr>
              <a:t>Wosk naturalny, matowy, ciemny. Podwieszona na pasku pergaminowym</a:t>
            </a:r>
            <a:r>
              <a:rPr lang="pl-PL" sz="1500" dirty="0" smtClean="0">
                <a:latin typeface="Berylium" panose="02040602060501010103" pitchFamily="18" charset="-18"/>
              </a:rPr>
              <a:t>.</a:t>
            </a:r>
            <a:endParaRPr lang="pl-PL" sz="1500" dirty="0">
              <a:latin typeface="Berylium" panose="02040602060501010103" pitchFamily="18" charset="-18"/>
            </a:endParaRPr>
          </a:p>
          <a:p>
            <a:pPr marL="0" indent="0">
              <a:buNone/>
            </a:pPr>
            <a:r>
              <a:rPr lang="pl-PL" sz="1500" b="1" dirty="0">
                <a:latin typeface="Berylium" panose="02040602060501010103" pitchFamily="18" charset="-18"/>
              </a:rPr>
              <a:t>Wymiary:</a:t>
            </a:r>
            <a:endParaRPr lang="pl-PL" sz="1500" dirty="0">
              <a:latin typeface="Berylium" panose="02040602060501010103" pitchFamily="18" charset="-18"/>
            </a:endParaRPr>
          </a:p>
          <a:p>
            <a:pPr marL="0" indent="0">
              <a:buNone/>
            </a:pPr>
            <a:r>
              <a:rPr lang="pl-PL" sz="1500" dirty="0">
                <a:latin typeface="Berylium" panose="02040602060501010103" pitchFamily="18" charset="-18"/>
              </a:rPr>
              <a:t>ø 42 </a:t>
            </a:r>
            <a:r>
              <a:rPr lang="pl-PL" sz="1500" dirty="0" smtClean="0">
                <a:latin typeface="Berylium" panose="02040602060501010103" pitchFamily="18" charset="-18"/>
              </a:rPr>
              <a:t>mm</a:t>
            </a:r>
            <a:endParaRPr lang="pl-PL" sz="1500" dirty="0">
              <a:latin typeface="Berylium" panose="02040602060501010103" pitchFamily="18" charset="-18"/>
            </a:endParaRPr>
          </a:p>
          <a:p>
            <a:pPr marL="0" indent="0">
              <a:buNone/>
            </a:pPr>
            <a:r>
              <a:rPr lang="pl-PL" sz="1500" b="1" dirty="0">
                <a:latin typeface="Berylium" panose="02040602060501010103" pitchFamily="18" charset="-18"/>
              </a:rPr>
              <a:t>Dalsza literatura:</a:t>
            </a:r>
            <a:endParaRPr lang="pl-PL" sz="1500" dirty="0">
              <a:latin typeface="Berylium" panose="02040602060501010103" pitchFamily="18" charset="-18"/>
            </a:endParaRPr>
          </a:p>
          <a:p>
            <a:pPr marL="0" indent="0">
              <a:buNone/>
            </a:pPr>
            <a:r>
              <a:rPr lang="pl-PL" sz="1500" dirty="0">
                <a:latin typeface="Berylium" panose="02040602060501010103" pitchFamily="18" charset="-18"/>
              </a:rPr>
              <a:t>Marek </a:t>
            </a:r>
            <a:r>
              <a:rPr lang="pl-PL" sz="1500" dirty="0" err="1">
                <a:latin typeface="Berylium" panose="02040602060501010103" pitchFamily="18" charset="-18"/>
              </a:rPr>
              <a:t>Cetwiński</a:t>
            </a:r>
            <a:r>
              <a:rPr lang="pl-PL" sz="1500" dirty="0">
                <a:latin typeface="Berylium" panose="02040602060501010103" pitchFamily="18" charset="-18"/>
              </a:rPr>
              <a:t>, </a:t>
            </a:r>
            <a:r>
              <a:rPr lang="pl-PL" sz="1500" i="1" dirty="0">
                <a:latin typeface="Berylium" panose="02040602060501010103" pitchFamily="18" charset="-18"/>
              </a:rPr>
              <a:t>Rycerstwo śląskie do końca XIII w.: biogramy i rodowody</a:t>
            </a:r>
            <a:r>
              <a:rPr lang="pl-PL" sz="1500" dirty="0">
                <a:latin typeface="Berylium" panose="02040602060501010103" pitchFamily="18" charset="-18"/>
              </a:rPr>
              <a:t>, Wrocław 1982, s. </a:t>
            </a:r>
            <a:r>
              <a:rPr lang="pl-PL" sz="1500" dirty="0" smtClean="0">
                <a:latin typeface="Berylium" panose="02040602060501010103" pitchFamily="18" charset="-18"/>
              </a:rPr>
              <a:t>139-140</a:t>
            </a:r>
            <a:r>
              <a:rPr lang="pl-PL" sz="1500" dirty="0">
                <a:latin typeface="Berylium" panose="02040602060501010103" pitchFamily="18" charset="-18"/>
              </a:rPr>
              <a:t>, </a:t>
            </a:r>
            <a:r>
              <a:rPr lang="pl-PL" sz="1500" dirty="0" smtClean="0">
                <a:latin typeface="Berylium" panose="02040602060501010103" pitchFamily="18" charset="-18"/>
              </a:rPr>
              <a:t>nr </a:t>
            </a:r>
            <a:r>
              <a:rPr lang="pl-PL" sz="1500" dirty="0">
                <a:latin typeface="Berylium" panose="02040602060501010103" pitchFamily="18" charset="-18"/>
              </a:rPr>
              <a:t>438.</a:t>
            </a:r>
          </a:p>
          <a:p>
            <a:pPr marL="0" indent="0">
              <a:buNone/>
            </a:pPr>
            <a:r>
              <a:rPr lang="pl-PL" sz="1600" dirty="0">
                <a:latin typeface="Berylium" panose="02040602060501010103" pitchFamily="18" charset="-18"/>
              </a:rPr>
              <a:t>Marek </a:t>
            </a:r>
            <a:r>
              <a:rPr lang="pl-PL" sz="1600" dirty="0" err="1">
                <a:latin typeface="Berylium" panose="02040602060501010103" pitchFamily="18" charset="-18"/>
              </a:rPr>
              <a:t>Cetwiński</a:t>
            </a:r>
            <a:r>
              <a:rPr lang="pl-PL" sz="1500" i="1" dirty="0" smtClean="0">
                <a:latin typeface="Berylium" panose="02040602060501010103" pitchFamily="18" charset="-18"/>
              </a:rPr>
              <a:t>,</a:t>
            </a:r>
            <a:r>
              <a:rPr lang="pl-PL" sz="1500" dirty="0" smtClean="0">
                <a:latin typeface="Berylium" panose="02040602060501010103" pitchFamily="18" charset="-18"/>
              </a:rPr>
              <a:t> </a:t>
            </a:r>
            <a:r>
              <a:rPr lang="pl-PL" sz="1500" i="1" dirty="0">
                <a:latin typeface="Berylium" panose="02040602060501010103" pitchFamily="18" charset="-18"/>
              </a:rPr>
              <a:t>Panowie von Reichenbach. Problem tożsamości elity śląskiej</a:t>
            </a:r>
            <a:r>
              <a:rPr lang="pl-PL" sz="1500" dirty="0">
                <a:latin typeface="Berylium" panose="02040602060501010103" pitchFamily="18" charset="-18"/>
              </a:rPr>
              <a:t>, [w:] </a:t>
            </a:r>
            <a:r>
              <a:rPr lang="pl-PL" sz="1500" i="1" dirty="0" err="1">
                <a:latin typeface="Berylium" panose="02040602060501010103" pitchFamily="18" charset="-18"/>
              </a:rPr>
              <a:t>idem</a:t>
            </a:r>
            <a:r>
              <a:rPr lang="pl-PL" sz="1500" dirty="0">
                <a:latin typeface="Berylium" panose="02040602060501010103" pitchFamily="18" charset="-18"/>
              </a:rPr>
              <a:t>, </a:t>
            </a:r>
            <a:r>
              <a:rPr lang="pl-PL" sz="1500" i="1" dirty="0">
                <a:latin typeface="Berylium" panose="02040602060501010103" pitchFamily="18" charset="-18"/>
              </a:rPr>
              <a:t>Metamorfozy śląskie. Studia źródłoznawcze </a:t>
            </a:r>
            <a:r>
              <a:rPr lang="pl-PL" sz="1500" i="1" dirty="0" smtClean="0">
                <a:latin typeface="Berylium" panose="02040602060501010103" pitchFamily="18" charset="-18"/>
              </a:rPr>
              <a:t>i </a:t>
            </a:r>
            <a:r>
              <a:rPr lang="pl-PL" sz="1500" i="1" dirty="0">
                <a:latin typeface="Berylium" panose="02040602060501010103" pitchFamily="18" charset="-18"/>
              </a:rPr>
              <a:t>historiograficzne</a:t>
            </a:r>
            <a:r>
              <a:rPr lang="pl-PL" sz="1500" dirty="0">
                <a:latin typeface="Berylium" panose="02040602060501010103" pitchFamily="18" charset="-18"/>
              </a:rPr>
              <a:t>, Częstochowa 2002, </a:t>
            </a:r>
            <a:r>
              <a:rPr lang="pl-PL" sz="1500" dirty="0" smtClean="0">
                <a:latin typeface="Berylium" panose="02040602060501010103" pitchFamily="18" charset="-18"/>
              </a:rPr>
              <a:t>s</a:t>
            </a:r>
            <a:r>
              <a:rPr lang="pl-PL" sz="1500" dirty="0">
                <a:latin typeface="Berylium" panose="02040602060501010103" pitchFamily="18" charset="-18"/>
              </a:rPr>
              <a:t>. </a:t>
            </a:r>
            <a:r>
              <a:rPr lang="pl-PL" sz="1500" dirty="0" smtClean="0">
                <a:latin typeface="Berylium" panose="02040602060501010103" pitchFamily="18" charset="-18"/>
              </a:rPr>
              <a:t>223-235</a:t>
            </a:r>
            <a:r>
              <a:rPr lang="pl-PL" sz="1500" dirty="0">
                <a:latin typeface="Berylium" panose="02040602060501010103" pitchFamily="18" charset="-18"/>
              </a:rPr>
              <a:t>.</a:t>
            </a:r>
          </a:p>
          <a:p>
            <a:pPr marL="0" indent="0">
              <a:buNone/>
            </a:pPr>
            <a:r>
              <a:rPr lang="pl-PL" sz="1500" dirty="0">
                <a:latin typeface="Berylium" panose="02040602060501010103" pitchFamily="18" charset="-18"/>
              </a:rPr>
              <a:t>Stanisław </a:t>
            </a:r>
            <a:r>
              <a:rPr lang="pl-PL" sz="1500" dirty="0" err="1">
                <a:latin typeface="Berylium" panose="02040602060501010103" pitchFamily="18" charset="-18"/>
              </a:rPr>
              <a:t>Kobielus</a:t>
            </a:r>
            <a:r>
              <a:rPr lang="pl-PL" sz="1500" dirty="0">
                <a:latin typeface="Berylium" panose="02040602060501010103" pitchFamily="18" charset="-18"/>
              </a:rPr>
              <a:t>, </a:t>
            </a:r>
            <a:r>
              <a:rPr lang="pl-PL" sz="1500" i="1" dirty="0">
                <a:latin typeface="Berylium" panose="02040602060501010103" pitchFamily="18" charset="-18"/>
              </a:rPr>
              <a:t>Bestiarium chrześcijańskie. Zwierzęta w symbolice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i </a:t>
            </a:r>
            <a:r>
              <a:rPr lang="pl-PL" sz="1500" i="1" dirty="0">
                <a:latin typeface="Berylium" panose="02040602060501010103" pitchFamily="18" charset="-18"/>
              </a:rPr>
              <a:t>interpretacji. </a:t>
            </a:r>
            <a:r>
              <a:rPr lang="de-DE" sz="1500" i="1" dirty="0" err="1">
                <a:latin typeface="Berylium" panose="02040602060501010103" pitchFamily="18" charset="-18"/>
              </a:rPr>
              <a:t>Starożytność</a:t>
            </a:r>
            <a:r>
              <a:rPr lang="de-DE" sz="1500" i="1" dirty="0">
                <a:latin typeface="Berylium" panose="02040602060501010103" pitchFamily="18" charset="-18"/>
              </a:rPr>
              <a:t> i </a:t>
            </a:r>
            <a:r>
              <a:rPr lang="de-DE" sz="1500" i="1" dirty="0" err="1">
                <a:latin typeface="Berylium" panose="02040602060501010103" pitchFamily="18" charset="-18"/>
              </a:rPr>
              <a:t>średniowiecze</a:t>
            </a:r>
            <a:r>
              <a:rPr lang="de-DE" sz="1500" dirty="0">
                <a:latin typeface="Berylium" panose="02040602060501010103" pitchFamily="18" charset="-18"/>
              </a:rPr>
              <a:t>, Warszawa 2002, s. 217-218.</a:t>
            </a:r>
            <a:endParaRPr lang="pl-PL" sz="1500" dirty="0">
              <a:latin typeface="Berylium" panose="02040602060501010103" pitchFamily="18" charset="-18"/>
            </a:endParaRPr>
          </a:p>
          <a:p>
            <a:pPr marL="0" indent="0">
              <a:buNone/>
            </a:pPr>
            <a:r>
              <a:rPr lang="pl-PL" sz="1500" dirty="0" smtClean="0">
                <a:latin typeface="Berylium" panose="02040602060501010103" pitchFamily="18" charset="-18"/>
              </a:rPr>
              <a:t>Roman </a:t>
            </a:r>
            <a:r>
              <a:rPr lang="pl-PL" sz="1500" dirty="0">
                <a:latin typeface="Berylium" panose="02040602060501010103" pitchFamily="18" charset="-18"/>
              </a:rPr>
              <a:t>Stelmach, </a:t>
            </a:r>
            <a:r>
              <a:rPr lang="pl-PL" sz="1500" i="1" dirty="0">
                <a:latin typeface="Berylium" panose="02040602060501010103" pitchFamily="18" charset="-18"/>
              </a:rPr>
              <a:t>Katalog średniowiecznych dokumentów przechowywanych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w </a:t>
            </a:r>
            <a:r>
              <a:rPr lang="pl-PL" sz="1500" i="1" dirty="0">
                <a:latin typeface="Berylium" panose="02040602060501010103" pitchFamily="18" charset="-18"/>
              </a:rPr>
              <a:t>Archiwum Państwowym we Wrocławiu</a:t>
            </a:r>
            <a:r>
              <a:rPr lang="pl-PL" sz="1500" dirty="0">
                <a:latin typeface="Berylium" panose="02040602060501010103" pitchFamily="18" charset="-18"/>
              </a:rPr>
              <a:t>, Racibórz 2014, s. 67, nr </a:t>
            </a:r>
            <a:r>
              <a:rPr lang="pl-PL" sz="1500" dirty="0" smtClean="0">
                <a:latin typeface="Berylium" panose="02040602060501010103" pitchFamily="18" charset="-18"/>
              </a:rPr>
              <a:t>859.</a:t>
            </a:r>
            <a:endParaRPr lang="pl-PL" sz="1500" dirty="0">
              <a:latin typeface="Berylium" panose="02040602060501010103" pitchFamily="18" charset="-18"/>
            </a:endParaRPr>
          </a:p>
        </p:txBody>
      </p:sp>
    </p:spTree>
    <p:extLst>
      <p:ext uri="{BB962C8B-B14F-4D97-AF65-F5344CB8AC3E}">
        <p14:creationId xmlns:p14="http://schemas.microsoft.com/office/powerpoint/2010/main" val="40643573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sz="3600" dirty="0" smtClean="0">
                <a:latin typeface="Berylium" panose="02040602060501010103" pitchFamily="18" charset="-18"/>
              </a:rPr>
              <a:t>Herman von </a:t>
            </a:r>
            <a:r>
              <a:rPr lang="pl-PL" sz="3600" dirty="0" err="1" smtClean="0">
                <a:latin typeface="Berylium" panose="02040602060501010103" pitchFamily="18" charset="-18"/>
              </a:rPr>
              <a:t>Barby</a:t>
            </a:r>
            <a:r>
              <a:rPr lang="pl-PL" sz="3600" dirty="0" smtClean="0">
                <a:latin typeface="Berylium" panose="02040602060501010103" pitchFamily="18" charset="-18"/>
              </a:rPr>
              <a:t> (starosta śląski),</a:t>
            </a:r>
            <a:br>
              <a:rPr lang="pl-PL" sz="3600" dirty="0" smtClean="0">
                <a:latin typeface="Berylium" panose="02040602060501010103" pitchFamily="18" charset="-18"/>
              </a:rPr>
            </a:br>
            <a:r>
              <a:rPr lang="pl-PL" sz="3600" dirty="0" smtClean="0">
                <a:latin typeface="Berylium" panose="02040602060501010103" pitchFamily="18" charset="-18"/>
              </a:rPr>
              <a:t>1303 r., rep. 88, sygn. 36 (63)</a:t>
            </a:r>
            <a:endParaRPr lang="pl-PL" sz="4000"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096971" y="5807034"/>
            <a:ext cx="6095029" cy="1065903"/>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2874613"/>
            <a:ext cx="5997487" cy="3998324"/>
          </a:xfrm>
        </p:spPr>
      </p:pic>
      <p:pic>
        <p:nvPicPr>
          <p:cNvPr id="10" name="Symbol zastępczy zawartości 9">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096971" y="1"/>
            <a:ext cx="6095029" cy="5807033"/>
          </a:xfrm>
        </p:spPr>
      </p:pic>
    </p:spTree>
    <p:extLst>
      <p:ext uri="{BB962C8B-B14F-4D97-AF65-F5344CB8AC3E}">
        <p14:creationId xmlns:p14="http://schemas.microsoft.com/office/powerpoint/2010/main" val="21619719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Herman von </a:t>
            </a:r>
            <a:r>
              <a:rPr lang="pl-PL" dirty="0" err="1">
                <a:latin typeface="Berylium" panose="02040602060501010103" pitchFamily="18" charset="-18"/>
              </a:rPr>
              <a:t>Barby</a:t>
            </a:r>
            <a:r>
              <a:rPr lang="pl-PL" dirty="0">
                <a:latin typeface="Berylium" panose="02040602060501010103" pitchFamily="18" charset="-18"/>
              </a:rPr>
              <a:t> (starosta śląski), 1303 r., </a:t>
            </a:r>
            <a:r>
              <a:rPr lang="pl-PL" dirty="0" smtClean="0">
                <a:latin typeface="Berylium" panose="02040602060501010103" pitchFamily="18" charset="-18"/>
              </a:rPr>
              <a:t/>
            </a:r>
            <a:br>
              <a:rPr lang="pl-PL" dirty="0" smtClean="0">
                <a:latin typeface="Berylium" panose="02040602060501010103" pitchFamily="18" charset="-18"/>
              </a:rPr>
            </a:br>
            <a:r>
              <a:rPr lang="pl-PL" dirty="0" smtClean="0">
                <a:latin typeface="Berylium" panose="02040602060501010103" pitchFamily="18" charset="-18"/>
              </a:rPr>
              <a:t>rep</a:t>
            </a:r>
            <a:r>
              <a:rPr lang="pl-PL" dirty="0">
                <a:latin typeface="Berylium" panose="02040602060501010103" pitchFamily="18" charset="-18"/>
              </a:rPr>
              <a:t>. 88, sygn. 36 (63)</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Herman von </a:t>
            </a:r>
            <a:r>
              <a:rPr lang="pl-PL" sz="1800" b="1" dirty="0" err="1">
                <a:latin typeface="Berylium" panose="02040602060501010103" pitchFamily="18" charset="-18"/>
              </a:rPr>
              <a:t>Barby</a:t>
            </a:r>
            <a:r>
              <a:rPr lang="pl-PL" sz="1800" b="1" dirty="0">
                <a:latin typeface="Berylium" panose="02040602060501010103" pitchFamily="18" charset="-18"/>
              </a:rPr>
              <a:t>, starosta Śląski</a:t>
            </a:r>
            <a:r>
              <a:rPr lang="pl-PL" sz="1800" dirty="0">
                <a:latin typeface="Berylium" panose="02040602060501010103" pitchFamily="18" charset="-18"/>
              </a:rPr>
              <a:t>, pieczęć zachowana przy dokumencie </a:t>
            </a:r>
            <a:r>
              <a:rPr lang="pl-PL" sz="1800" dirty="0" smtClean="0">
                <a:latin typeface="Berylium" panose="02040602060501010103" pitchFamily="18" charset="-18"/>
              </a:rPr>
              <a:t>dotyczącym sprzedaży </a:t>
            </a:r>
            <a:r>
              <a:rPr lang="pl-PL" sz="1800" dirty="0">
                <a:latin typeface="Berylium" panose="02040602060501010103" pitchFamily="18" charset="-18"/>
              </a:rPr>
              <a:t>ziemi, wystawionym w Ziębicach 15 IV 1303 r.</a:t>
            </a: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herbem na tarczy.</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Na wypełnionym podwójną ukośną szachownicą tle, z perełką w środku każdego z pól, tarcza herbowa na wprost dwudzielna w słup, na polu prawym </a:t>
            </a:r>
            <a:r>
              <a:rPr lang="pl-PL" sz="1800" dirty="0" err="1">
                <a:latin typeface="Berylium" panose="02040602060501010103" pitchFamily="18" charset="-18"/>
              </a:rPr>
              <a:t>połuorzeł</a:t>
            </a:r>
            <a:r>
              <a:rPr lang="pl-PL" sz="1800" dirty="0">
                <a:latin typeface="Berylium" panose="02040602060501010103" pitchFamily="18" charset="-18"/>
              </a:rPr>
              <a:t>, na lewym zaś cztery pasy.</a:t>
            </a:r>
          </a:p>
          <a:p>
            <a:pPr marL="0" indent="0" algn="just">
              <a:buNone/>
            </a:pPr>
            <a:r>
              <a:rPr lang="pl-PL" sz="1800" dirty="0">
                <a:latin typeface="Berylium" panose="02040602060501010103" pitchFamily="18" charset="-18"/>
              </a:rPr>
              <a:t>Napis majuskułą gotycką: + SIGILLVM . HERMANI . DE . BARBOYE”:</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1, Wrocław 2018, </a:t>
            </a:r>
            <a:r>
              <a:rPr lang="pl-PL" sz="1800" dirty="0" smtClean="0">
                <a:latin typeface="Berylium" panose="02040602060501010103" pitchFamily="18" charset="-18"/>
              </a:rPr>
              <a:t>s</a:t>
            </a:r>
            <a:r>
              <a:rPr lang="pl-PL" sz="1800" dirty="0">
                <a:latin typeface="Berylium" panose="02040602060501010103" pitchFamily="18" charset="-18"/>
              </a:rPr>
              <a:t>. 120-121, nr 10.</a:t>
            </a:r>
          </a:p>
          <a:p>
            <a:pPr marL="0" indent="0" algn="just">
              <a:buNone/>
            </a:pPr>
            <a:r>
              <a:rPr lang="pl-PL" sz="1800" b="1" dirty="0">
                <a:latin typeface="Berylium" panose="02040602060501010103" pitchFamily="18" charset="-18"/>
              </a:rPr>
              <a:t>Godło z dominującym motywem zwierzęcym lub fantastycznym.</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Symbolika: </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Orzeł - królewski symbol odwagi, potęgi i zwycięstwa. Widoczny w herbie orzeł piastowski bez przepaski na skrzydle. Lewa połowa tarczy herbowej w cztery pasy – figury zaszczytne, których symbolika nawiązuje do pasowania na rycerza</a:t>
            </a:r>
            <a:r>
              <a:rPr lang="pl-PL" sz="1800" dirty="0" smtClean="0">
                <a:latin typeface="Berylium" panose="02040602060501010103" pitchFamily="18" charset="-18"/>
              </a:rPr>
              <a:t>.</a:t>
            </a: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500" b="1" dirty="0">
                <a:latin typeface="Berylium" panose="02040602060501010103" pitchFamily="18" charset="-18"/>
              </a:rPr>
              <a:t>Materiał:</a:t>
            </a:r>
            <a:endParaRPr lang="pl-PL" sz="1500" dirty="0">
              <a:latin typeface="Berylium" panose="02040602060501010103" pitchFamily="18" charset="-18"/>
            </a:endParaRPr>
          </a:p>
          <a:p>
            <a:pPr marL="0" indent="0">
              <a:buNone/>
            </a:pPr>
            <a:r>
              <a:rPr lang="pl-PL" sz="1500" dirty="0">
                <a:latin typeface="Berylium" panose="02040602060501010103" pitchFamily="18" charset="-18"/>
              </a:rPr>
              <a:t>Wosk naturalny, matowy, niebarwiony. Pieczęć zabezpieczona na krawędzi częściowo wykruszoną miską z tego samego materiału. Podwieszona na złoto-zielonym sznurze</a:t>
            </a:r>
            <a:r>
              <a:rPr lang="pl-PL" sz="1500" dirty="0" smtClean="0">
                <a:latin typeface="Berylium" panose="02040602060501010103" pitchFamily="18" charset="-18"/>
              </a:rPr>
              <a:t>.</a:t>
            </a:r>
            <a:endParaRPr lang="pl-PL" sz="1500" dirty="0">
              <a:latin typeface="Berylium" panose="02040602060501010103" pitchFamily="18" charset="-18"/>
            </a:endParaRPr>
          </a:p>
          <a:p>
            <a:pPr marL="0" indent="0">
              <a:buNone/>
            </a:pPr>
            <a:r>
              <a:rPr lang="pl-PL" sz="1500" b="1" dirty="0">
                <a:latin typeface="Berylium" panose="02040602060501010103" pitchFamily="18" charset="-18"/>
              </a:rPr>
              <a:t>Wymiary:</a:t>
            </a:r>
            <a:endParaRPr lang="pl-PL" sz="1500" dirty="0">
              <a:latin typeface="Berylium" panose="02040602060501010103" pitchFamily="18" charset="-18"/>
            </a:endParaRPr>
          </a:p>
          <a:p>
            <a:pPr marL="0" indent="0">
              <a:buNone/>
            </a:pPr>
            <a:r>
              <a:rPr lang="pl-PL" sz="1500" dirty="0">
                <a:latin typeface="Berylium" panose="02040602060501010103" pitchFamily="18" charset="-18"/>
              </a:rPr>
              <a:t>ø 60 mm</a:t>
            </a:r>
          </a:p>
          <a:p>
            <a:pPr marL="0" indent="0">
              <a:buNone/>
            </a:pPr>
            <a:r>
              <a:rPr lang="pl-PL" sz="1500" dirty="0">
                <a:latin typeface="Berylium" panose="02040602060501010103" pitchFamily="18" charset="-18"/>
              </a:rPr>
              <a:t> </a:t>
            </a:r>
          </a:p>
          <a:p>
            <a:pPr marL="0" indent="0">
              <a:buNone/>
            </a:pPr>
            <a:r>
              <a:rPr lang="pl-PL" sz="1500" b="1" dirty="0">
                <a:latin typeface="Berylium" panose="02040602060501010103" pitchFamily="18" charset="-18"/>
              </a:rPr>
              <a:t>Dalsza literatura:</a:t>
            </a:r>
            <a:endParaRPr lang="pl-PL" sz="1500" dirty="0">
              <a:latin typeface="Berylium" panose="02040602060501010103" pitchFamily="18" charset="-18"/>
            </a:endParaRPr>
          </a:p>
          <a:p>
            <a:pPr marL="0" indent="0">
              <a:buNone/>
            </a:pPr>
            <a:r>
              <a:rPr lang="pl-PL" sz="1500" dirty="0">
                <a:latin typeface="Berylium" panose="02040602060501010103" pitchFamily="18" charset="-18"/>
              </a:rPr>
              <a:t>Marek </a:t>
            </a:r>
            <a:r>
              <a:rPr lang="pl-PL" sz="1500" dirty="0" err="1">
                <a:latin typeface="Berylium" panose="02040602060501010103" pitchFamily="18" charset="-18"/>
              </a:rPr>
              <a:t>Cetwiński</a:t>
            </a:r>
            <a:r>
              <a:rPr lang="pl-PL" sz="1500" dirty="0">
                <a:latin typeface="Berylium" panose="02040602060501010103" pitchFamily="18" charset="-18"/>
              </a:rPr>
              <a:t>, </a:t>
            </a:r>
            <a:r>
              <a:rPr lang="pl-PL" sz="1500" i="1" dirty="0">
                <a:latin typeface="Berylium" panose="02040602060501010103" pitchFamily="18" charset="-18"/>
              </a:rPr>
              <a:t>Rycerstwo śląskie do końca XIII w.: biogramy i rodowody</a:t>
            </a:r>
            <a:r>
              <a:rPr lang="pl-PL" sz="1500" dirty="0">
                <a:latin typeface="Berylium" panose="02040602060501010103" pitchFamily="18" charset="-18"/>
              </a:rPr>
              <a:t>, Wrocław 1982, s. 120</a:t>
            </a:r>
            <a:r>
              <a:rPr lang="pl-PL" sz="1500" dirty="0" smtClean="0">
                <a:latin typeface="Berylium" panose="02040602060501010103" pitchFamily="18" charset="-18"/>
              </a:rPr>
              <a:t>, </a:t>
            </a:r>
            <a:r>
              <a:rPr lang="pl-PL" sz="1500" dirty="0">
                <a:latin typeface="Berylium" panose="02040602060501010103" pitchFamily="18" charset="-18"/>
              </a:rPr>
              <a:t>nr </a:t>
            </a:r>
            <a:r>
              <a:rPr lang="pl-PL" sz="1500" dirty="0" smtClean="0">
                <a:latin typeface="Berylium" panose="02040602060501010103" pitchFamily="18" charset="-18"/>
              </a:rPr>
              <a:t>310.</a:t>
            </a:r>
            <a:endParaRPr lang="pl-PL" sz="1500" dirty="0">
              <a:latin typeface="Berylium" panose="02040602060501010103" pitchFamily="18" charset="-18"/>
            </a:endParaRPr>
          </a:p>
          <a:p>
            <a:pPr marL="0" indent="0">
              <a:buNone/>
            </a:pPr>
            <a:r>
              <a:rPr lang="pl-PL" sz="1500" dirty="0">
                <a:latin typeface="Berylium" panose="02040602060501010103" pitchFamily="18" charset="-18"/>
              </a:rPr>
              <a:t>Tomasz Jurek, </a:t>
            </a:r>
            <a:r>
              <a:rPr lang="pl-PL" sz="1500" i="1" dirty="0">
                <a:latin typeface="Berylium" panose="02040602060501010103" pitchFamily="18" charset="-18"/>
              </a:rPr>
              <a:t>Obce rycerstwo na Śląsku do połowy XIV wieku</a:t>
            </a:r>
            <a:r>
              <a:rPr lang="pl-PL" sz="1500" dirty="0">
                <a:latin typeface="Berylium" panose="02040602060501010103" pitchFamily="18" charset="-18"/>
              </a:rPr>
              <a:t>, Poznań 1996, s. 194.</a:t>
            </a:r>
          </a:p>
          <a:p>
            <a:pPr marL="0" indent="0">
              <a:buNone/>
            </a:pPr>
            <a:r>
              <a:rPr lang="pl-PL" sz="1500" dirty="0">
                <a:latin typeface="Berylium" panose="02040602060501010103" pitchFamily="18" charset="-18"/>
              </a:rPr>
              <a:t>Roman Stelmach, </a:t>
            </a:r>
            <a:r>
              <a:rPr lang="pl-PL" sz="1500" i="1" dirty="0">
                <a:latin typeface="Berylium" panose="02040602060501010103" pitchFamily="18" charset="-18"/>
              </a:rPr>
              <a:t>Katalog średniowiecznych dokumentów przechowywanych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w </a:t>
            </a:r>
            <a:r>
              <a:rPr lang="pl-PL" sz="1500" i="1" dirty="0">
                <a:latin typeface="Berylium" panose="02040602060501010103" pitchFamily="18" charset="-18"/>
              </a:rPr>
              <a:t>Archiwum Państwowym we Wrocławiu</a:t>
            </a:r>
            <a:r>
              <a:rPr lang="pl-PL" sz="1500" dirty="0">
                <a:latin typeface="Berylium" panose="02040602060501010103" pitchFamily="18" charset="-18"/>
              </a:rPr>
              <a:t>, Racibórz 2014, s. 69-70, nr 920.</a:t>
            </a:r>
          </a:p>
          <a:p>
            <a:pPr marL="0" indent="0">
              <a:buNone/>
            </a:pPr>
            <a:r>
              <a:rPr lang="pl-PL" sz="1500" dirty="0">
                <a:latin typeface="Berylium" panose="02040602060501010103" pitchFamily="18" charset="-18"/>
              </a:rPr>
              <a:t>Alfred Znamierowski, </a:t>
            </a:r>
            <a:r>
              <a:rPr lang="pl-PL" sz="1500" i="1" dirty="0">
                <a:latin typeface="Berylium" panose="02040602060501010103" pitchFamily="18" charset="-18"/>
              </a:rPr>
              <a:t>Heraldyka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i </a:t>
            </a:r>
            <a:r>
              <a:rPr lang="pl-PL" sz="1500" i="1" dirty="0" err="1">
                <a:latin typeface="Berylium" panose="02040602060501010103" pitchFamily="18" charset="-18"/>
              </a:rPr>
              <a:t>weksylologia</a:t>
            </a:r>
            <a:r>
              <a:rPr lang="pl-PL" sz="1500" dirty="0">
                <a:latin typeface="Berylium" panose="02040602060501010103" pitchFamily="18" charset="-18"/>
              </a:rPr>
              <a:t>, Warszawa 2017, s. 106-108, 299-300, </a:t>
            </a:r>
            <a:r>
              <a:rPr lang="pl-PL" sz="1500" dirty="0" smtClean="0">
                <a:latin typeface="Berylium" panose="02040602060501010103" pitchFamily="18" charset="-18"/>
              </a:rPr>
              <a:t>312.</a:t>
            </a:r>
            <a:endParaRPr lang="pl-PL" sz="1500" dirty="0">
              <a:latin typeface="Berylium" panose="02040602060501010103" pitchFamily="18" charset="-18"/>
            </a:endParaRPr>
          </a:p>
        </p:txBody>
      </p:sp>
    </p:spTree>
    <p:extLst>
      <p:ext uri="{BB962C8B-B14F-4D97-AF65-F5344CB8AC3E}">
        <p14:creationId xmlns:p14="http://schemas.microsoft.com/office/powerpoint/2010/main" val="27528667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sz="3200" dirty="0" err="1">
                <a:latin typeface="Berylium" panose="02040602060501010103" pitchFamily="18" charset="-18"/>
              </a:rPr>
              <a:t>Merbot</a:t>
            </a:r>
            <a:r>
              <a:rPr lang="pl-PL" sz="3200" dirty="0">
                <a:latin typeface="Berylium" panose="02040602060501010103" pitchFamily="18" charset="-18"/>
              </a:rPr>
              <a:t> </a:t>
            </a:r>
            <a:r>
              <a:rPr lang="pl-PL" sz="3200" dirty="0" err="1">
                <a:latin typeface="Berylium" panose="02040602060501010103" pitchFamily="18" charset="-18"/>
              </a:rPr>
              <a:t>Hain</a:t>
            </a:r>
            <a:r>
              <a:rPr lang="pl-PL" sz="3200" dirty="0">
                <a:latin typeface="Berylium" panose="02040602060501010103" pitchFamily="18" charset="-18"/>
              </a:rPr>
              <a:t> (Hagen), </a:t>
            </a:r>
            <a:r>
              <a:rPr lang="pl-PL" sz="3200" dirty="0" smtClean="0">
                <a:latin typeface="Berylium" panose="02040602060501010103" pitchFamily="18" charset="-18"/>
              </a:rPr>
              <a:t/>
            </a:r>
            <a:br>
              <a:rPr lang="pl-PL" sz="3200" dirty="0" smtClean="0">
                <a:latin typeface="Berylium" panose="02040602060501010103" pitchFamily="18" charset="-18"/>
              </a:rPr>
            </a:br>
            <a:r>
              <a:rPr lang="pl-PL" sz="3200" dirty="0" smtClean="0">
                <a:latin typeface="Berylium" panose="02040602060501010103" pitchFamily="18" charset="-18"/>
              </a:rPr>
              <a:t>marszałek księstwa świdnickiego, </a:t>
            </a:r>
            <a:br>
              <a:rPr lang="pl-PL" sz="3200" dirty="0" smtClean="0">
                <a:latin typeface="Berylium" panose="02040602060501010103" pitchFamily="18" charset="-18"/>
              </a:rPr>
            </a:br>
            <a:r>
              <a:rPr lang="pl-PL" sz="3200" dirty="0" smtClean="0">
                <a:latin typeface="Berylium" panose="02040602060501010103" pitchFamily="18" charset="-18"/>
              </a:rPr>
              <a:t>1318 r., rep. 84, sygn. 31 (63)</a:t>
            </a:r>
            <a:endParaRPr lang="pl-PL" sz="3200"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194223" y="5807034"/>
            <a:ext cx="5997777" cy="1065903"/>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7" name="Symbol zastępczy zawartości 6">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6019893" cy="4013261"/>
          </a:xfrm>
        </p:spPr>
      </p:pic>
      <p:pic>
        <p:nvPicPr>
          <p:cNvPr id="9" name="Symbol zastępczy zawartości 8">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194223" y="0"/>
            <a:ext cx="5997777" cy="5807033"/>
          </a:xfrm>
        </p:spPr>
      </p:pic>
    </p:spTree>
    <p:extLst>
      <p:ext uri="{BB962C8B-B14F-4D97-AF65-F5344CB8AC3E}">
        <p14:creationId xmlns:p14="http://schemas.microsoft.com/office/powerpoint/2010/main" val="6030963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err="1">
                <a:latin typeface="Berylium" panose="02040602060501010103" pitchFamily="18" charset="-18"/>
              </a:rPr>
              <a:t>Merbot</a:t>
            </a:r>
            <a:r>
              <a:rPr lang="pl-PL" dirty="0">
                <a:latin typeface="Berylium" panose="02040602060501010103" pitchFamily="18" charset="-18"/>
              </a:rPr>
              <a:t> </a:t>
            </a:r>
            <a:r>
              <a:rPr lang="pl-PL" dirty="0" err="1">
                <a:latin typeface="Berylium" panose="02040602060501010103" pitchFamily="18" charset="-18"/>
              </a:rPr>
              <a:t>Hain</a:t>
            </a:r>
            <a:r>
              <a:rPr lang="pl-PL" dirty="0">
                <a:latin typeface="Berylium" panose="02040602060501010103" pitchFamily="18" charset="-18"/>
              </a:rPr>
              <a:t> (Hagen), </a:t>
            </a:r>
            <a:r>
              <a:rPr lang="pl-PL" dirty="0" smtClean="0">
                <a:latin typeface="Berylium" panose="02040602060501010103" pitchFamily="18" charset="-18"/>
              </a:rPr>
              <a:t>marszałek </a:t>
            </a:r>
            <a:r>
              <a:rPr lang="pl-PL" dirty="0">
                <a:latin typeface="Berylium" panose="02040602060501010103" pitchFamily="18" charset="-18"/>
              </a:rPr>
              <a:t>księstwa </a:t>
            </a:r>
            <a:r>
              <a:rPr lang="pl-PL" dirty="0" smtClean="0">
                <a:latin typeface="Berylium" panose="02040602060501010103" pitchFamily="18" charset="-18"/>
              </a:rPr>
              <a:t>świdnickiego</a:t>
            </a:r>
            <a:r>
              <a:rPr lang="pl-PL" dirty="0">
                <a:latin typeface="Berylium" panose="02040602060501010103" pitchFamily="18" charset="-18"/>
              </a:rPr>
              <a:t>, </a:t>
            </a:r>
            <a:br>
              <a:rPr lang="pl-PL" dirty="0">
                <a:latin typeface="Berylium" panose="02040602060501010103" pitchFamily="18" charset="-18"/>
              </a:rPr>
            </a:br>
            <a:r>
              <a:rPr lang="pl-PL" dirty="0">
                <a:latin typeface="Berylium" panose="02040602060501010103" pitchFamily="18" charset="-18"/>
              </a:rPr>
              <a:t>1318 r., rep. 84, sygn. 31 (63)</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err="1">
                <a:latin typeface="Berylium" panose="02040602060501010103" pitchFamily="18" charset="-18"/>
              </a:rPr>
              <a:t>Merbota</a:t>
            </a:r>
            <a:r>
              <a:rPr lang="pl-PL" sz="1800" b="1" dirty="0">
                <a:latin typeface="Berylium" panose="02040602060501010103" pitchFamily="18" charset="-18"/>
              </a:rPr>
              <a:t> von </a:t>
            </a:r>
            <a:r>
              <a:rPr lang="pl-PL" sz="1800" b="1" dirty="0" err="1">
                <a:latin typeface="Berylium" panose="02040602060501010103" pitchFamily="18" charset="-18"/>
              </a:rPr>
              <a:t>Hain</a:t>
            </a:r>
            <a:r>
              <a:rPr lang="pl-PL" sz="1800" b="1" dirty="0">
                <a:latin typeface="Berylium" panose="02040602060501010103" pitchFamily="18" charset="-18"/>
              </a:rPr>
              <a:t> (Hagen), marszałka księcia świdnickiego Bernarda</a:t>
            </a:r>
            <a:r>
              <a:rPr lang="pl-PL" sz="1800" dirty="0">
                <a:latin typeface="Berylium" panose="02040602060501010103" pitchFamily="18" charset="-18"/>
              </a:rPr>
              <a:t>, przywieszona do dokumentu z 10 X 1318 r., wystawionego w Ziębicach, w którym </a:t>
            </a:r>
            <a:r>
              <a:rPr lang="pl-PL" sz="1800" dirty="0" err="1">
                <a:latin typeface="Berylium" panose="02040602060501010103" pitchFamily="18" charset="-18"/>
              </a:rPr>
              <a:t>Merbot</a:t>
            </a:r>
            <a:r>
              <a:rPr lang="pl-PL" sz="1800" dirty="0">
                <a:latin typeface="Berylium" panose="02040602060501010103" pitchFamily="18" charset="-18"/>
              </a:rPr>
              <a:t> potwierdza nadanie poczynione dla klasztoru cystersów przez osoby trzecie. </a:t>
            </a: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herbem na tarczy. </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W polu kreślonej podwójną linią szachownicy z perełkami tarcza herbowa na wprost, na której ostrzew w pas, a wokół niej trzy raki w rozstrój. </a:t>
            </a:r>
            <a:endParaRPr lang="pl-PL" sz="1800" dirty="0" smtClean="0">
              <a:latin typeface="Berylium" panose="02040602060501010103" pitchFamily="18" charset="-18"/>
            </a:endParaRPr>
          </a:p>
          <a:p>
            <a:pPr marL="0" indent="0" algn="just">
              <a:buNone/>
            </a:pPr>
            <a:r>
              <a:rPr lang="pl-PL" sz="1800" dirty="0" smtClean="0">
                <a:latin typeface="Berylium" panose="02040602060501010103" pitchFamily="18" charset="-18"/>
              </a:rPr>
              <a:t>Napis </a:t>
            </a:r>
            <a:r>
              <a:rPr lang="pl-PL" sz="1800" dirty="0">
                <a:latin typeface="Berylium" panose="02040602060501010103" pitchFamily="18" charset="-18"/>
              </a:rPr>
              <a:t>majuskułą gotycką: + S . MERBOTHONIS . IN . HAYN”:</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1, Wrocław </a:t>
            </a:r>
            <a:r>
              <a:rPr lang="pl-PL" sz="1800" dirty="0" smtClean="0">
                <a:latin typeface="Berylium" panose="02040602060501010103" pitchFamily="18" charset="-18"/>
              </a:rPr>
              <a:t>2018, </a:t>
            </a:r>
            <a:br>
              <a:rPr lang="pl-PL" sz="1800" dirty="0" smtClean="0">
                <a:latin typeface="Berylium" panose="02040602060501010103" pitchFamily="18" charset="-18"/>
              </a:rPr>
            </a:br>
            <a:r>
              <a:rPr lang="pl-PL" sz="1800" dirty="0" smtClean="0">
                <a:latin typeface="Berylium" panose="02040602060501010103" pitchFamily="18" charset="-18"/>
              </a:rPr>
              <a:t>s</a:t>
            </a:r>
            <a:r>
              <a:rPr lang="pl-PL" sz="1800" dirty="0">
                <a:latin typeface="Berylium" panose="02040602060501010103" pitchFamily="18" charset="-18"/>
              </a:rPr>
              <a:t>. </a:t>
            </a:r>
            <a:r>
              <a:rPr lang="pl-PL" sz="1800" dirty="0" smtClean="0">
                <a:latin typeface="Berylium" panose="02040602060501010103" pitchFamily="18" charset="-18"/>
              </a:rPr>
              <a:t>323-324</a:t>
            </a:r>
            <a:r>
              <a:rPr lang="pl-PL" sz="1800" dirty="0">
                <a:latin typeface="Berylium" panose="02040602060501010103" pitchFamily="18" charset="-18"/>
              </a:rPr>
              <a:t>, nr 269.</a:t>
            </a:r>
          </a:p>
          <a:p>
            <a:pPr marL="0" indent="0" algn="just">
              <a:buNone/>
            </a:pPr>
            <a:r>
              <a:rPr lang="pl-PL" sz="1800" b="1" dirty="0">
                <a:latin typeface="Berylium" panose="02040602060501010103" pitchFamily="18" charset="-18"/>
              </a:rPr>
              <a:t>Godło z dominującym motywem zwierzęcym lub fantastycznym.</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Rak, częsty w heraldyce symbol nieustępliwości, rozwagi i powagi. Ułożenie w roztrój dodatkowo nawiązuje do trzech cnót chrześcijańskich i powinności rycerskich.</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naturalny, jasny, przejrzysty. Pieczęć podwieszona na pasku pergaminowym</a:t>
            </a:r>
            <a:r>
              <a:rPr lang="pl-PL" sz="1600" dirty="0" smtClean="0">
                <a:latin typeface="Berylium" panose="02040602060501010103" pitchFamily="18" charset="-18"/>
              </a:rPr>
              <a:t>.</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Wymiary:</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30 </a:t>
            </a:r>
            <a:r>
              <a:rPr lang="pl-PL" sz="1600" dirty="0" smtClean="0">
                <a:latin typeface="Berylium" panose="02040602060501010103" pitchFamily="18" charset="-18"/>
              </a:rPr>
              <a:t>mm</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Dalsza literatura:</a:t>
            </a:r>
            <a:endParaRPr lang="pl-PL" sz="1600" dirty="0">
              <a:latin typeface="Berylium" panose="02040602060501010103" pitchFamily="18" charset="-18"/>
            </a:endParaRPr>
          </a:p>
          <a:p>
            <a:pPr marL="0" indent="0">
              <a:buNone/>
            </a:pPr>
            <a:r>
              <a:rPr lang="pl-PL" sz="1600" dirty="0">
                <a:latin typeface="Berylium" panose="02040602060501010103" pitchFamily="18" charset="-18"/>
              </a:rPr>
              <a:t>Marek </a:t>
            </a:r>
            <a:r>
              <a:rPr lang="pl-PL" sz="1600" dirty="0" err="1">
                <a:latin typeface="Berylium" panose="02040602060501010103" pitchFamily="18" charset="-18"/>
              </a:rPr>
              <a:t>Cetwiński</a:t>
            </a:r>
            <a:r>
              <a:rPr lang="pl-PL" sz="1600" dirty="0">
                <a:latin typeface="Berylium" panose="02040602060501010103" pitchFamily="18" charset="-18"/>
              </a:rPr>
              <a:t>, </a:t>
            </a:r>
            <a:r>
              <a:rPr lang="pl-PL" sz="1600" i="1" dirty="0">
                <a:latin typeface="Berylium" panose="02040602060501010103" pitchFamily="18" charset="-18"/>
              </a:rPr>
              <a:t>Rycerstwo śląskie do końca XIII w.: biogramy i rodowody</a:t>
            </a:r>
            <a:r>
              <a:rPr lang="pl-PL" sz="1600" dirty="0">
                <a:latin typeface="Berylium" panose="02040602060501010103" pitchFamily="18" charset="-18"/>
              </a:rPr>
              <a:t>, Wrocław 1982, s. 204, nr 915.</a:t>
            </a:r>
          </a:p>
          <a:p>
            <a:pPr marL="0" indent="0">
              <a:buNone/>
            </a:pPr>
            <a:r>
              <a:rPr lang="pl-PL" sz="1600" dirty="0">
                <a:latin typeface="Berylium" panose="02040602060501010103" pitchFamily="18" charset="-18"/>
              </a:rPr>
              <a:t>Tomasz 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232-233</a:t>
            </a:r>
            <a:r>
              <a:rPr lang="pl-PL" sz="1600" dirty="0" smtClean="0">
                <a:latin typeface="Berylium" panose="02040602060501010103" pitchFamily="18" charset="-18"/>
              </a:rPr>
              <a:t>.</a:t>
            </a:r>
          </a:p>
          <a:p>
            <a:pPr marL="0" indent="0">
              <a:buNone/>
            </a:pPr>
            <a:r>
              <a:rPr lang="pl-PL" sz="1600" dirty="0">
                <a:latin typeface="Berylium" panose="02040602060501010103" pitchFamily="18" charset="-18"/>
              </a:rPr>
              <a:t>Stanisław </a:t>
            </a:r>
            <a:r>
              <a:rPr lang="pl-PL" sz="1600" dirty="0" err="1">
                <a:latin typeface="Berylium" panose="02040602060501010103" pitchFamily="18" charset="-18"/>
              </a:rPr>
              <a:t>Kobielus</a:t>
            </a:r>
            <a:r>
              <a:rPr lang="pl-PL" sz="1600" dirty="0">
                <a:latin typeface="Berylium" panose="02040602060501010103" pitchFamily="18" charset="-18"/>
              </a:rPr>
              <a:t>, </a:t>
            </a:r>
            <a:r>
              <a:rPr lang="pl-PL" sz="1600" i="1" dirty="0">
                <a:latin typeface="Berylium" panose="02040602060501010103" pitchFamily="18" charset="-18"/>
              </a:rPr>
              <a:t>Bestiarium chrześcijańskie. Zwierzęta w symbolice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a:latin typeface="Berylium" panose="02040602060501010103" pitchFamily="18" charset="-18"/>
              </a:rPr>
              <a:t>interpretacji. </a:t>
            </a:r>
            <a:r>
              <a:rPr lang="de-DE" sz="1600" i="1" dirty="0" err="1">
                <a:latin typeface="Berylium" panose="02040602060501010103" pitchFamily="18" charset="-18"/>
              </a:rPr>
              <a:t>Starożytność</a:t>
            </a:r>
            <a:r>
              <a:rPr lang="de-DE" sz="1600" i="1" dirty="0">
                <a:latin typeface="Berylium" panose="02040602060501010103" pitchFamily="18" charset="-18"/>
              </a:rPr>
              <a:t> i </a:t>
            </a:r>
            <a:r>
              <a:rPr lang="de-DE" sz="1600" i="1" dirty="0" err="1">
                <a:latin typeface="Berylium" panose="02040602060501010103" pitchFamily="18" charset="-18"/>
              </a:rPr>
              <a:t>średniowiecze</a:t>
            </a:r>
            <a:r>
              <a:rPr lang="de-DE" sz="1600" dirty="0">
                <a:latin typeface="Berylium" panose="02040602060501010103" pitchFamily="18" charset="-18"/>
              </a:rPr>
              <a:t>, Warszawa 2002, s. </a:t>
            </a:r>
            <a:r>
              <a:rPr lang="de-DE" sz="1600" dirty="0" smtClean="0">
                <a:latin typeface="Berylium" panose="02040602060501010103" pitchFamily="18" charset="-18"/>
              </a:rPr>
              <a:t>2</a:t>
            </a:r>
            <a:r>
              <a:rPr lang="pl-PL" sz="1600" dirty="0" smtClean="0">
                <a:latin typeface="Berylium" panose="02040602060501010103" pitchFamily="18" charset="-18"/>
              </a:rPr>
              <a:t>70.</a:t>
            </a:r>
            <a:endParaRPr lang="pl-PL" sz="1600" dirty="0">
              <a:latin typeface="Berylium" panose="02040602060501010103" pitchFamily="18" charset="-18"/>
            </a:endParaRP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Racibórz 2014, s. 90, nr </a:t>
            </a:r>
            <a:r>
              <a:rPr lang="pl-PL" sz="1600" dirty="0" smtClean="0">
                <a:latin typeface="Berylium" panose="02040602060501010103" pitchFamily="18" charset="-18"/>
              </a:rPr>
              <a:t>1353</a:t>
            </a:r>
            <a:r>
              <a:rPr lang="pl-PL" sz="1600" dirty="0">
                <a:latin typeface="Berylium" panose="02040602060501010103" pitchFamily="18" charset="-18"/>
              </a:rPr>
              <a:t>.</a:t>
            </a:r>
            <a:endParaRPr lang="pl-PL" sz="1600" dirty="0" smtClean="0">
              <a:latin typeface="Berylium" panose="02040602060501010103" pitchFamily="18" charset="-18"/>
            </a:endParaRPr>
          </a:p>
        </p:txBody>
      </p:sp>
    </p:spTree>
    <p:extLst>
      <p:ext uri="{BB962C8B-B14F-4D97-AF65-F5344CB8AC3E}">
        <p14:creationId xmlns:p14="http://schemas.microsoft.com/office/powerpoint/2010/main" val="17174884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smtClean="0">
                <a:latin typeface="Berylium" panose="02040602060501010103" pitchFamily="18" charset="-18"/>
              </a:rPr>
              <a:t>Jan </a:t>
            </a:r>
            <a:r>
              <a:rPr lang="pl-PL" dirty="0" err="1" smtClean="0">
                <a:latin typeface="Berylium" panose="02040602060501010103" pitchFamily="18" charset="-18"/>
              </a:rPr>
              <a:t>Kurzbach</a:t>
            </a:r>
            <a:r>
              <a:rPr lang="pl-PL" dirty="0" smtClean="0">
                <a:latin typeface="Berylium" panose="02040602060501010103" pitchFamily="18" charset="-18"/>
              </a:rPr>
              <a:t>, 1322 r., </a:t>
            </a:r>
            <a:br>
              <a:rPr lang="pl-PL" dirty="0" smtClean="0">
                <a:latin typeface="Berylium" panose="02040602060501010103" pitchFamily="18" charset="-18"/>
              </a:rPr>
            </a:br>
            <a:r>
              <a:rPr lang="pl-PL" dirty="0" smtClean="0">
                <a:latin typeface="Berylium" panose="02040602060501010103" pitchFamily="18" charset="-18"/>
              </a:rPr>
              <a:t>rep. 91, sygn. 200 (210)</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438861" y="5807034"/>
            <a:ext cx="5753139" cy="1065903"/>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6019893" cy="4013261"/>
          </a:xfrm>
        </p:spPr>
      </p:pic>
      <p:pic>
        <p:nvPicPr>
          <p:cNvPr id="10" name="Symbol zastępczy zawartości 9">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438861" y="1"/>
            <a:ext cx="5753140" cy="5807033"/>
          </a:xfrm>
        </p:spPr>
      </p:pic>
    </p:spTree>
    <p:extLst>
      <p:ext uri="{BB962C8B-B14F-4D97-AF65-F5344CB8AC3E}">
        <p14:creationId xmlns:p14="http://schemas.microsoft.com/office/powerpoint/2010/main" val="34526337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Jan </a:t>
            </a:r>
            <a:r>
              <a:rPr lang="pl-PL" dirty="0" err="1">
                <a:latin typeface="Berylium" panose="02040602060501010103" pitchFamily="18" charset="-18"/>
              </a:rPr>
              <a:t>Kurzbach</a:t>
            </a:r>
            <a:r>
              <a:rPr lang="pl-PL" dirty="0">
                <a:latin typeface="Berylium" panose="02040602060501010103" pitchFamily="18" charset="-18"/>
              </a:rPr>
              <a:t>, 1322 r., </a:t>
            </a:r>
            <a:r>
              <a:rPr lang="pl-PL" dirty="0" smtClean="0">
                <a:latin typeface="Berylium" panose="02040602060501010103" pitchFamily="18" charset="-18"/>
              </a:rPr>
              <a:t>rep</a:t>
            </a:r>
            <a:r>
              <a:rPr lang="pl-PL" dirty="0">
                <a:latin typeface="Berylium" panose="02040602060501010103" pitchFamily="18" charset="-18"/>
              </a:rPr>
              <a:t>. 91, sygn. 200 (210)</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Jana </a:t>
            </a:r>
            <a:r>
              <a:rPr lang="pl-PL" sz="1800" b="1" dirty="0" err="1">
                <a:latin typeface="Berylium" panose="02040602060501010103" pitchFamily="18" charset="-18"/>
              </a:rPr>
              <a:t>Kurzbacha</a:t>
            </a:r>
            <a:r>
              <a:rPr lang="pl-PL" sz="1800" dirty="0">
                <a:latin typeface="Berylium" panose="02040602060501010103" pitchFamily="18" charset="-18"/>
              </a:rPr>
              <a:t> jako świadka dokumentu książęcego wystawionego 13 VI 1322 r. we Wrocławiu</a:t>
            </a:r>
            <a:r>
              <a:rPr lang="pl-PL" sz="1800" dirty="0" smtClean="0">
                <a:latin typeface="Berylium" panose="02040602060501010103" pitchFamily="18" charset="-18"/>
              </a:rPr>
              <a:t>.</a:t>
            </a:r>
          </a:p>
          <a:p>
            <a:pPr marL="0" indent="0" algn="just">
              <a:buNone/>
            </a:pPr>
            <a:r>
              <a:rPr lang="pl-PL" sz="1800" dirty="0" smtClean="0">
                <a:latin typeface="Berylium" panose="02040602060501010103" pitchFamily="18" charset="-18"/>
              </a:rPr>
              <a:t> </a:t>
            </a:r>
          </a:p>
          <a:p>
            <a:pPr marL="0" indent="0" algn="just">
              <a:buNone/>
            </a:pPr>
            <a:r>
              <a:rPr lang="pl-PL" sz="1800" b="1" dirty="0" smtClean="0">
                <a:latin typeface="Berylium" panose="02040602060501010103" pitchFamily="18" charset="-18"/>
              </a:rPr>
              <a:t>Typ </a:t>
            </a:r>
            <a:r>
              <a:rPr lang="pl-PL" sz="1800" b="1" dirty="0">
                <a:latin typeface="Berylium" panose="02040602060501010103" pitchFamily="18" charset="-18"/>
              </a:rPr>
              <a:t>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herbem na tarczy. </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Tarcza herbowa na wprost, na której trzy ryby wygięte grzbietem łukiem ku górze jedna </a:t>
            </a:r>
            <a:r>
              <a:rPr lang="pl-PL" sz="1800" dirty="0" smtClean="0">
                <a:latin typeface="Berylium" panose="02040602060501010103" pitchFamily="18" charset="-18"/>
              </a:rPr>
              <a:t>nad drugą</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Napis majuskułą gotycką: + S . IOHANIS . D(e) . CVRZ[BO]CH”:</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1, Wrocław 2018, </a:t>
            </a:r>
            <a:r>
              <a:rPr lang="pl-PL" sz="1800" dirty="0" smtClean="0">
                <a:latin typeface="Berylium" panose="02040602060501010103" pitchFamily="18" charset="-18"/>
              </a:rPr>
              <a:t>s</a:t>
            </a:r>
            <a:r>
              <a:rPr lang="pl-PL" sz="1800" dirty="0">
                <a:latin typeface="Berylium" panose="02040602060501010103" pitchFamily="18" charset="-18"/>
              </a:rPr>
              <a:t>. 419-420, nr 371.</a:t>
            </a:r>
          </a:p>
          <a:p>
            <a:pPr marL="0" indent="0" algn="just">
              <a:buNone/>
            </a:pPr>
            <a:r>
              <a:rPr lang="pl-PL" sz="1800" b="1" dirty="0">
                <a:latin typeface="Berylium" panose="02040602060501010103" pitchFamily="18" charset="-18"/>
              </a:rPr>
              <a:t>Godło z dominującym motywem zwierzęcym lub fantastycznym.</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Ryba do czasów starożytnych posiada bogate konotacje symboliczne w kulturze chrześcijańskiej. Związana z wodą, podtrzymującym życie żywiołem chrztu, niczym wierny z religią. Trzy ryby złączone ze sobą to symbol Trójcy Świętej.</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naturalny, jasny, półprzejrzysty. Pieczęć podwieszona złotym sznurze</a:t>
            </a:r>
            <a:r>
              <a:rPr lang="pl-PL" sz="1600" dirty="0" smtClean="0">
                <a:latin typeface="Berylium" panose="02040602060501010103" pitchFamily="18" charset="-18"/>
              </a:rPr>
              <a:t>.</a:t>
            </a:r>
            <a:endParaRPr lang="pl-PL" sz="1600" b="1" dirty="0" smtClean="0">
              <a:latin typeface="Berylium" panose="02040602060501010103" pitchFamily="18" charset="-18"/>
            </a:endParaRPr>
          </a:p>
          <a:p>
            <a:pPr marL="0" indent="0">
              <a:buNone/>
            </a:pPr>
            <a:r>
              <a:rPr lang="pl-PL" sz="1600" b="1" dirty="0" smtClean="0">
                <a:latin typeface="Berylium" panose="02040602060501010103" pitchFamily="18" charset="-18"/>
              </a:rPr>
              <a:t>Wymiary</a:t>
            </a:r>
            <a:r>
              <a:rPr lang="pl-PL" sz="1600" b="1" dirty="0">
                <a:latin typeface="Berylium" panose="02040602060501010103" pitchFamily="18" charset="-18"/>
              </a:rPr>
              <a:t>:</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29 mm</a:t>
            </a:r>
          </a:p>
          <a:p>
            <a:pPr marL="0" indent="0">
              <a:buNone/>
            </a:pPr>
            <a:r>
              <a:rPr lang="pl-PL" sz="1600" dirty="0">
                <a:latin typeface="Berylium" panose="02040602060501010103" pitchFamily="18" charset="-18"/>
              </a:rPr>
              <a:t> </a:t>
            </a:r>
          </a:p>
          <a:p>
            <a:pPr marL="0" indent="0">
              <a:buNone/>
            </a:pPr>
            <a:r>
              <a:rPr lang="pl-PL" sz="1600" b="1" dirty="0">
                <a:latin typeface="Berylium" panose="02040602060501010103" pitchFamily="18" charset="-18"/>
              </a:rPr>
              <a:t>Dalsza literatura:</a:t>
            </a:r>
            <a:endParaRPr lang="pl-PL" sz="1600" dirty="0">
              <a:latin typeface="Berylium" panose="02040602060501010103" pitchFamily="18" charset="-18"/>
            </a:endParaRPr>
          </a:p>
          <a:p>
            <a:pPr marL="0" indent="0">
              <a:buNone/>
            </a:pPr>
            <a:r>
              <a:rPr lang="pl-PL" sz="1600" dirty="0" smtClean="0">
                <a:latin typeface="Berylium" panose="02040602060501010103" pitchFamily="18" charset="-18"/>
              </a:rPr>
              <a:t>Tomasz </a:t>
            </a:r>
            <a:r>
              <a:rPr lang="pl-PL" sz="1600" dirty="0">
                <a:latin typeface="Berylium" panose="02040602060501010103" pitchFamily="18" charset="-18"/>
              </a:rPr>
              <a:t>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247-248.</a:t>
            </a:r>
          </a:p>
          <a:p>
            <a:pPr marL="0" indent="0">
              <a:buNone/>
            </a:pPr>
            <a:r>
              <a:rPr lang="pl-PL" sz="1600" dirty="0">
                <a:latin typeface="Berylium" panose="02040602060501010103" pitchFamily="18" charset="-18"/>
              </a:rPr>
              <a:t>Stanisław </a:t>
            </a:r>
            <a:r>
              <a:rPr lang="pl-PL" sz="1600" dirty="0" err="1">
                <a:latin typeface="Berylium" panose="02040602060501010103" pitchFamily="18" charset="-18"/>
              </a:rPr>
              <a:t>Kobielus</a:t>
            </a:r>
            <a:r>
              <a:rPr lang="pl-PL" sz="1600" dirty="0">
                <a:latin typeface="Berylium" panose="02040602060501010103" pitchFamily="18" charset="-18"/>
              </a:rPr>
              <a:t>, </a:t>
            </a:r>
            <a:r>
              <a:rPr lang="pl-PL" sz="1600" i="1" dirty="0">
                <a:latin typeface="Berylium" panose="02040602060501010103" pitchFamily="18" charset="-18"/>
              </a:rPr>
              <a:t>Bestiarium chrześcijańskie. Zwierzęta w symbolice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a:latin typeface="Berylium" panose="02040602060501010103" pitchFamily="18" charset="-18"/>
              </a:rPr>
              <a:t>interpretacji. Starożytność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a:latin typeface="Berylium" panose="02040602060501010103" pitchFamily="18" charset="-18"/>
              </a:rPr>
              <a:t>średniowiecze</a:t>
            </a:r>
            <a:r>
              <a:rPr lang="pl-PL" sz="1600" dirty="0">
                <a:latin typeface="Berylium" panose="02040602060501010103" pitchFamily="18" charset="-18"/>
              </a:rPr>
              <a:t>, Warszawa 2002, s. 271-275.</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Racibórz 2014, s. 96, nr </a:t>
            </a:r>
            <a:r>
              <a:rPr lang="pl-PL" sz="1600" dirty="0" smtClean="0">
                <a:latin typeface="Berylium" panose="02040602060501010103" pitchFamily="18" charset="-18"/>
              </a:rPr>
              <a:t>1486.</a:t>
            </a:r>
          </a:p>
        </p:txBody>
      </p:sp>
    </p:spTree>
    <p:extLst>
      <p:ext uri="{BB962C8B-B14F-4D97-AF65-F5344CB8AC3E}">
        <p14:creationId xmlns:p14="http://schemas.microsoft.com/office/powerpoint/2010/main" val="1944214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rmAutofit/>
          </a:bodyPr>
          <a:lstStyle/>
          <a:p>
            <a:pPr algn="ctr"/>
            <a:r>
              <a:rPr lang="pl-PL" dirty="0" err="1" smtClean="0">
                <a:latin typeface="Berylium" panose="02040602060501010103" pitchFamily="18" charset="-18"/>
              </a:rPr>
              <a:t>Wittego</a:t>
            </a:r>
            <a:r>
              <a:rPr lang="pl-PL" dirty="0" smtClean="0">
                <a:latin typeface="Berylium" panose="02040602060501010103" pitchFamily="18" charset="-18"/>
              </a:rPr>
              <a:t> </a:t>
            </a:r>
            <a:r>
              <a:rPr lang="pl-PL" dirty="0" err="1" smtClean="0">
                <a:latin typeface="Berylium" panose="02040602060501010103" pitchFamily="18" charset="-18"/>
              </a:rPr>
              <a:t>Kamenz</a:t>
            </a:r>
            <a:r>
              <a:rPr lang="pl-PL" dirty="0" smtClean="0">
                <a:latin typeface="Berylium" panose="02040602060501010103" pitchFamily="18" charset="-18"/>
              </a:rPr>
              <a:t>, 1254 r., rep. 98, sygn. 8 (8)</a:t>
            </a:r>
            <a:endParaRPr lang="pl-PL" dirty="0">
              <a:latin typeface="Berylium" panose="02040602060501010103" pitchFamily="18" charset="-18"/>
            </a:endParaRP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Odcisk pieczęci </a:t>
            </a:r>
            <a:r>
              <a:rPr lang="pl-PL" sz="1800" b="1" dirty="0" err="1">
                <a:latin typeface="Berylium" panose="02040602060501010103" pitchFamily="18" charset="-18"/>
              </a:rPr>
              <a:t>Wittegona</a:t>
            </a:r>
            <a:r>
              <a:rPr lang="pl-PL" sz="1800" b="1" dirty="0">
                <a:latin typeface="Berylium" panose="02040602060501010103" pitchFamily="18" charset="-18"/>
              </a:rPr>
              <a:t> z rodu </a:t>
            </a:r>
            <a:r>
              <a:rPr lang="pl-PL" sz="1800" b="1" dirty="0" err="1">
                <a:latin typeface="Berylium" panose="02040602060501010103" pitchFamily="18" charset="-18"/>
              </a:rPr>
              <a:t>Kamenzów</a:t>
            </a:r>
            <a:r>
              <a:rPr lang="pl-PL" sz="1800" dirty="0">
                <a:latin typeface="Berylium" panose="02040602060501010103" pitchFamily="18" charset="-18"/>
              </a:rPr>
              <a:t>, pana na zamku Gryf, zachowany przy dokumencie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25 X 1254 r., wystawionym w Lubaniu. </a:t>
            </a:r>
            <a:r>
              <a:rPr lang="pl-PL" sz="1800" dirty="0" err="1">
                <a:latin typeface="Berylium" panose="02040602060501010103" pitchFamily="18" charset="-18"/>
              </a:rPr>
              <a:t>Wittego</a:t>
            </a:r>
            <a:r>
              <a:rPr lang="pl-PL" sz="1800" dirty="0">
                <a:latin typeface="Berylium" panose="02040602060501010103" pitchFamily="18" charset="-18"/>
              </a:rPr>
              <a:t> poczynił nadanie dla sióstr magdalenek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Nowogrodźca nad Kwisą</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Tarczowa pieczęć herbowa z godłem.</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W polu pieczęci skrzydło gryfa. </a:t>
            </a:r>
          </a:p>
          <a:p>
            <a:pPr marL="0" indent="0" algn="just">
              <a:buNone/>
            </a:pPr>
            <a:r>
              <a:rPr lang="de-DE" sz="1800" dirty="0" err="1">
                <a:latin typeface="Berylium" panose="02040602060501010103" pitchFamily="18" charset="-18"/>
              </a:rPr>
              <a:t>Napis</a:t>
            </a:r>
            <a:r>
              <a:rPr lang="de-DE" sz="1800" dirty="0">
                <a:latin typeface="Berylium" panose="02040602060501010103" pitchFamily="18" charset="-18"/>
              </a:rPr>
              <a:t> </a:t>
            </a:r>
            <a:r>
              <a:rPr lang="de-DE" sz="1800" dirty="0" err="1">
                <a:latin typeface="Berylium" panose="02040602060501010103" pitchFamily="18" charset="-18"/>
              </a:rPr>
              <a:t>majuskułą</a:t>
            </a:r>
            <a:r>
              <a:rPr lang="de-DE" sz="1800" dirty="0">
                <a:latin typeface="Berylium" panose="02040602060501010103" pitchFamily="18" charset="-18"/>
              </a:rPr>
              <a:t> </a:t>
            </a:r>
            <a:r>
              <a:rPr lang="de-DE" sz="1800" dirty="0" err="1">
                <a:latin typeface="Berylium" panose="02040602060501010103" pitchFamily="18" charset="-18"/>
              </a:rPr>
              <a:t>gotycką</a:t>
            </a:r>
            <a:r>
              <a:rPr lang="de-DE" sz="1800" dirty="0">
                <a:latin typeface="Berylium" panose="02040602060501010103" pitchFamily="18" charset="-18"/>
              </a:rPr>
              <a:t>: + S WITEGONIS [DE G]RIFE[NST]EIN”:</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1, Wrocław 2018,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s</a:t>
            </a:r>
            <a:r>
              <a:rPr lang="pl-PL" sz="1800" dirty="0">
                <a:latin typeface="Berylium" panose="02040602060501010103" pitchFamily="18" charset="-18"/>
              </a:rPr>
              <a:t>. 372-373, </a:t>
            </a:r>
            <a:r>
              <a:rPr lang="pl-PL" sz="1800" dirty="0" smtClean="0">
                <a:latin typeface="Berylium" panose="02040602060501010103" pitchFamily="18" charset="-18"/>
              </a:rPr>
              <a:t>nr </a:t>
            </a:r>
            <a:r>
              <a:rPr lang="pl-PL" sz="1800" dirty="0">
                <a:latin typeface="Berylium" panose="02040602060501010103" pitchFamily="18" charset="-18"/>
              </a:rPr>
              <a:t>322.</a:t>
            </a:r>
          </a:p>
          <a:p>
            <a:pPr marL="0" indent="0" algn="just">
              <a:buNone/>
            </a:pPr>
            <a:r>
              <a:rPr lang="pl-PL" sz="1800" b="1" dirty="0">
                <a:latin typeface="Berylium" panose="02040602060501010103" pitchFamily="18" charset="-18"/>
              </a:rPr>
              <a:t>Godło z dominującym motywem zwierzęcym lub fantastycznym</a:t>
            </a:r>
            <a:r>
              <a:rPr lang="pl-PL" sz="1800" b="1" dirty="0" smtClean="0">
                <a:latin typeface="Berylium" panose="02040602060501010103" pitchFamily="18" charset="-18"/>
              </a:rPr>
              <a:t>.</a:t>
            </a:r>
          </a:p>
          <a:p>
            <a:pPr marL="0" indent="0" algn="just">
              <a:buNone/>
            </a:pPr>
            <a:endParaRPr lang="pl-PL" sz="1800" dirty="0">
              <a:latin typeface="Berylium" panose="02040602060501010103" pitchFamily="18" charset="-18"/>
            </a:endParaRPr>
          </a:p>
          <a:p>
            <a:pPr marL="0" indent="0" algn="just">
              <a:buNone/>
            </a:pPr>
            <a:r>
              <a:rPr lang="pl-PL" sz="1800" b="1" dirty="0" smtClean="0">
                <a:latin typeface="Berylium" panose="02040602060501010103" pitchFamily="18" charset="-18"/>
              </a:rPr>
              <a:t>Symbolika:	</a:t>
            </a:r>
            <a:endParaRPr lang="pl-PL" sz="1800" dirty="0" smtClean="0">
              <a:latin typeface="Berylium" panose="02040602060501010103" pitchFamily="18" charset="-18"/>
            </a:endParaRPr>
          </a:p>
          <a:p>
            <a:pPr marL="0" indent="0" algn="just">
              <a:buNone/>
            </a:pPr>
            <a:r>
              <a:rPr lang="pl-PL" sz="1800" dirty="0" smtClean="0">
                <a:latin typeface="Berylium" panose="02040602060501010103" pitchFamily="18" charset="-18"/>
              </a:rPr>
              <a:t>Gryf jako mityczne zwierzę, połączenie orła i lwa symbolizował czujność króla przestworzy i siłę władcy zwierząt. Uważany za strażnika skarbów i uosobienie boskiej opieki, a jego dwoistość na płaszczyźnie religijnej symbolizowała połączenie boskiej (orzeł – niebo) i ludzkiej (lew – ziemia) natury Chrystusa. </a:t>
            </a: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smtClean="0">
                <a:latin typeface="Berylium" panose="02040602060501010103" pitchFamily="18" charset="-18"/>
              </a:rPr>
              <a:t>Materiał:</a:t>
            </a:r>
            <a:endParaRPr lang="pl-PL" sz="1600" dirty="0" smtClean="0">
              <a:latin typeface="Berylium" panose="02040602060501010103" pitchFamily="18" charset="-18"/>
            </a:endParaRPr>
          </a:p>
          <a:p>
            <a:pPr marL="0" indent="0">
              <a:buNone/>
            </a:pPr>
            <a:r>
              <a:rPr lang="pl-PL" sz="1600" dirty="0" smtClean="0">
                <a:latin typeface="Berylium" panose="02040602060501010103" pitchFamily="18" charset="-18"/>
              </a:rPr>
              <a:t>Wosk </a:t>
            </a:r>
            <a:r>
              <a:rPr lang="pl-PL" sz="1600" dirty="0">
                <a:latin typeface="Berylium" panose="02040602060501010103" pitchFamily="18" charset="-18"/>
              </a:rPr>
              <a:t>naturalny, matowy. Podwieszona na czerwonym sznurze</a:t>
            </a:r>
            <a:r>
              <a:rPr lang="pl-PL" sz="1600" dirty="0" smtClean="0">
                <a:latin typeface="Berylium" panose="02040602060501010103" pitchFamily="18" charset="-18"/>
              </a:rPr>
              <a:t>.</a:t>
            </a:r>
          </a:p>
          <a:p>
            <a:pPr marL="0" indent="0">
              <a:buNone/>
            </a:pPr>
            <a:r>
              <a:rPr lang="pl-PL" sz="1600" b="1" dirty="0" smtClean="0">
                <a:latin typeface="Berylium" panose="02040602060501010103" pitchFamily="18" charset="-18"/>
              </a:rPr>
              <a:t>Wymiary</a:t>
            </a:r>
            <a:r>
              <a:rPr lang="pl-PL" sz="1600" b="1" dirty="0">
                <a:latin typeface="Berylium" panose="02040602060501010103" pitchFamily="18" charset="-18"/>
              </a:rPr>
              <a:t>:</a:t>
            </a:r>
            <a:endParaRPr lang="pl-PL" sz="1600" dirty="0">
              <a:latin typeface="Berylium" panose="02040602060501010103" pitchFamily="18" charset="-18"/>
            </a:endParaRPr>
          </a:p>
          <a:p>
            <a:pPr marL="0" indent="0">
              <a:buNone/>
            </a:pPr>
            <a:r>
              <a:rPr lang="pl-PL" sz="1600" dirty="0">
                <a:latin typeface="Berylium" panose="02040602060501010103" pitchFamily="18" charset="-18"/>
              </a:rPr>
              <a:t>65 mm x 50 mm</a:t>
            </a:r>
          </a:p>
          <a:p>
            <a:pPr marL="0" indent="0">
              <a:buNone/>
            </a:pPr>
            <a:r>
              <a:rPr lang="pl-PL" sz="1600" dirty="0">
                <a:latin typeface="Berylium" panose="02040602060501010103" pitchFamily="18" charset="-18"/>
              </a:rPr>
              <a:t> </a:t>
            </a:r>
            <a:endParaRPr lang="pl-PL" sz="1600" dirty="0" smtClean="0">
              <a:latin typeface="Berylium" panose="02040602060501010103" pitchFamily="18" charset="-18"/>
            </a:endParaRPr>
          </a:p>
          <a:p>
            <a:pPr marL="0" indent="0">
              <a:buNone/>
            </a:pPr>
            <a:r>
              <a:rPr lang="pl-PL" sz="1600" b="1" dirty="0" smtClean="0">
                <a:latin typeface="Berylium" panose="02040602060501010103" pitchFamily="18" charset="-18"/>
              </a:rPr>
              <a:t>Dalsza </a:t>
            </a:r>
            <a:r>
              <a:rPr lang="pl-PL" sz="1600" b="1" dirty="0">
                <a:latin typeface="Berylium" panose="02040602060501010103" pitchFamily="18" charset="-18"/>
              </a:rPr>
              <a:t>literatura:</a:t>
            </a:r>
            <a:endParaRPr lang="pl-PL" sz="1600" dirty="0">
              <a:latin typeface="Berylium" panose="02040602060501010103" pitchFamily="18" charset="-18"/>
            </a:endParaRPr>
          </a:p>
          <a:p>
            <a:pPr marL="0" indent="0">
              <a:buNone/>
            </a:pPr>
            <a:r>
              <a:rPr lang="pl-PL" sz="1600" dirty="0">
                <a:latin typeface="Berylium" panose="02040602060501010103" pitchFamily="18" charset="-18"/>
              </a:rPr>
              <a:t>Marek </a:t>
            </a:r>
            <a:r>
              <a:rPr lang="pl-PL" sz="1600" dirty="0" err="1">
                <a:latin typeface="Berylium" panose="02040602060501010103" pitchFamily="18" charset="-18"/>
              </a:rPr>
              <a:t>Cetwiński</a:t>
            </a:r>
            <a:r>
              <a:rPr lang="pl-PL" sz="1600" dirty="0">
                <a:latin typeface="Berylium" panose="02040602060501010103" pitchFamily="18" charset="-18"/>
              </a:rPr>
              <a:t>, </a:t>
            </a:r>
            <a:r>
              <a:rPr lang="pl-PL" sz="1600" i="1" dirty="0">
                <a:latin typeface="Berylium" panose="02040602060501010103" pitchFamily="18" charset="-18"/>
              </a:rPr>
              <a:t>Rycerstwo śląskie do końca XIII w.: biogramy i rodowody</a:t>
            </a:r>
            <a:r>
              <a:rPr lang="pl-PL" sz="1600" dirty="0">
                <a:latin typeface="Berylium" panose="02040602060501010103" pitchFamily="18" charset="-18"/>
              </a:rPr>
              <a:t>, Wrocław 1982, s. </a:t>
            </a:r>
            <a:r>
              <a:rPr lang="pl-PL" sz="1600" dirty="0" smtClean="0">
                <a:latin typeface="Berylium" panose="02040602060501010103" pitchFamily="18" charset="-18"/>
              </a:rPr>
              <a:t>201</a:t>
            </a:r>
            <a:r>
              <a:rPr lang="pl-PL" sz="1600" dirty="0">
                <a:latin typeface="Berylium" panose="02040602060501010103" pitchFamily="18" charset="-18"/>
              </a:rPr>
              <a:t>, nr </a:t>
            </a:r>
            <a:r>
              <a:rPr lang="pl-PL" sz="1600" dirty="0" smtClean="0">
                <a:latin typeface="Berylium" panose="02040602060501010103" pitchFamily="18" charset="-18"/>
              </a:rPr>
              <a:t>894</a:t>
            </a:r>
            <a:r>
              <a:rPr lang="pl-PL" sz="1600" dirty="0">
                <a:latin typeface="Berylium" panose="02040602060501010103" pitchFamily="18" charset="-18"/>
              </a:rPr>
              <a:t>.</a:t>
            </a:r>
          </a:p>
          <a:p>
            <a:pPr marL="0" indent="0">
              <a:buNone/>
            </a:pPr>
            <a:r>
              <a:rPr lang="pl-PL" sz="1600" dirty="0">
                <a:latin typeface="Berylium" panose="02040602060501010103" pitchFamily="18" charset="-18"/>
              </a:rPr>
              <a:t>Tomasz 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239.</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Racibórz 2014, s. 44, nr 344.</a:t>
            </a:r>
          </a:p>
          <a:p>
            <a:pPr marL="0" indent="0">
              <a:buNone/>
            </a:pPr>
            <a:r>
              <a:rPr lang="pl-PL" sz="1600" dirty="0">
                <a:latin typeface="Berylium" panose="02040602060501010103" pitchFamily="18" charset="-18"/>
              </a:rPr>
              <a:t>Alfred Znamierowski, </a:t>
            </a:r>
            <a:r>
              <a:rPr lang="pl-PL" sz="1600" i="1" dirty="0">
                <a:latin typeface="Berylium" panose="02040602060501010103" pitchFamily="18" charset="-18"/>
              </a:rPr>
              <a:t>Heraldyka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132-133.</a:t>
            </a:r>
          </a:p>
        </p:txBody>
      </p:sp>
    </p:spTree>
    <p:extLst>
      <p:ext uri="{BB962C8B-B14F-4D97-AF65-F5344CB8AC3E}">
        <p14:creationId xmlns:p14="http://schemas.microsoft.com/office/powerpoint/2010/main" val="35847251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smtClean="0">
                <a:latin typeface="Berylium" panose="02040602060501010103" pitchFamily="18" charset="-18"/>
              </a:rPr>
              <a:t>Mikołaj von </a:t>
            </a:r>
            <a:r>
              <a:rPr lang="pl-PL" dirty="0" err="1" smtClean="0">
                <a:latin typeface="Berylium" panose="02040602060501010103" pitchFamily="18" charset="-18"/>
              </a:rPr>
              <a:t>Seydlitz</a:t>
            </a:r>
            <a:r>
              <a:rPr lang="pl-PL" dirty="0" smtClean="0">
                <a:latin typeface="Berylium" panose="02040602060501010103" pitchFamily="18" charset="-18"/>
              </a:rPr>
              <a:t>, 1325 r.,</a:t>
            </a:r>
            <a:br>
              <a:rPr lang="pl-PL" dirty="0" smtClean="0">
                <a:latin typeface="Berylium" panose="02040602060501010103" pitchFamily="18" charset="-18"/>
              </a:rPr>
            </a:br>
            <a:r>
              <a:rPr lang="pl-PL" dirty="0" smtClean="0">
                <a:latin typeface="Berylium" panose="02040602060501010103" pitchFamily="18" charset="-18"/>
              </a:rPr>
              <a:t>rep. 91, sygn. 214 (224)</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438861" y="5391398"/>
            <a:ext cx="5753139" cy="1481540"/>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br>
              <a:rPr lang="pl-PL" b="0" dirty="0" smtClean="0">
                <a:latin typeface="Berylium" panose="02040602060501010103" pitchFamily="18" charset="-18"/>
              </a:rPr>
            </a:br>
            <a:r>
              <a:rPr lang="pl-PL" b="0" dirty="0" smtClean="0">
                <a:latin typeface="Berylium" panose="02040602060501010103" pitchFamily="18" charset="-18"/>
              </a:rPr>
              <a:t>“</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i obejrzeć pozostałe ujęcia pieczęci.</a:t>
            </a:r>
            <a:endParaRPr lang="pl-PL" b="0" dirty="0">
              <a:latin typeface="Berylium" panose="02040602060501010103" pitchFamily="18" charset="-18"/>
            </a:endParaRPr>
          </a:p>
        </p:txBody>
      </p:sp>
      <p:pic>
        <p:nvPicPr>
          <p:cNvPr id="7" name="Symbol zastępczy zawartości 6">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6019893" cy="4013261"/>
          </a:xfrm>
        </p:spPr>
      </p:pic>
      <p:pic>
        <p:nvPicPr>
          <p:cNvPr id="9" name="Symbol zastępczy zawartości 8">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444017" y="0"/>
            <a:ext cx="5747983" cy="5391397"/>
          </a:xfrm>
        </p:spPr>
      </p:pic>
    </p:spTree>
    <p:extLst>
      <p:ext uri="{BB962C8B-B14F-4D97-AF65-F5344CB8AC3E}">
        <p14:creationId xmlns:p14="http://schemas.microsoft.com/office/powerpoint/2010/main" val="38143234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Mikołaj von </a:t>
            </a:r>
            <a:r>
              <a:rPr lang="pl-PL" dirty="0" err="1">
                <a:latin typeface="Berylium" panose="02040602060501010103" pitchFamily="18" charset="-18"/>
              </a:rPr>
              <a:t>Seydlitz</a:t>
            </a:r>
            <a:r>
              <a:rPr lang="pl-PL" dirty="0">
                <a:latin typeface="Berylium" panose="02040602060501010103" pitchFamily="18" charset="-18"/>
              </a:rPr>
              <a:t>, 1325 r</a:t>
            </a:r>
            <a:r>
              <a:rPr lang="pl-PL" dirty="0" smtClean="0">
                <a:latin typeface="Berylium" panose="02040602060501010103" pitchFamily="18" charset="-18"/>
              </a:rPr>
              <a:t>., rep</a:t>
            </a:r>
            <a:r>
              <a:rPr lang="pl-PL" dirty="0">
                <a:latin typeface="Berylium" panose="02040602060501010103" pitchFamily="18" charset="-18"/>
              </a:rPr>
              <a:t>. 91, sygn. 214 (224)</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Mikołaja von </a:t>
            </a:r>
            <a:r>
              <a:rPr lang="pl-PL" sz="1800" b="1" dirty="0" err="1">
                <a:latin typeface="Berylium" panose="02040602060501010103" pitchFamily="18" charset="-18"/>
              </a:rPr>
              <a:t>Seydlitza</a:t>
            </a:r>
            <a:r>
              <a:rPr lang="pl-PL" sz="1800" dirty="0">
                <a:latin typeface="Berylium" panose="02040602060501010103" pitchFamily="18" charset="-18"/>
              </a:rPr>
              <a:t> zachowana przy dokumencie wystawionym 13 XII 1325 r.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Lubiążu, w którym Mikołaj zobowiązuje się przekazać dziesięciny klasztorowi w Lubiążu zgodnie z porozumieniem osiągniętym w wyniku mediacji księżnej Kunegundy.</a:t>
            </a: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a:t>
            </a:r>
            <a:r>
              <a:rPr lang="pl-PL" sz="1800" u="sng" dirty="0">
                <a:latin typeface="Berylium" panose="02040602060501010103" pitchFamily="18" charset="-18"/>
              </a:rPr>
              <a:t>Okrągła pieczęć herbowa z herbem na tarczy. </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Tarcza herbowa na wprost, a na niej trzy ryby łukiem w pas, jedna nad drugą. </a:t>
            </a:r>
          </a:p>
          <a:p>
            <a:pPr marL="0" indent="0" algn="just">
              <a:buNone/>
            </a:pPr>
            <a:r>
              <a:rPr lang="pl-PL" sz="1800" dirty="0">
                <a:latin typeface="Berylium" panose="02040602060501010103" pitchFamily="18" charset="-18"/>
              </a:rPr>
              <a:t>Napis majuskułą gotycką: + S CLAVS . DE . SIDELIZ”:</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2, Wrocław 2018, </a:t>
            </a:r>
            <a:r>
              <a:rPr lang="pl-PL" sz="1800" dirty="0" smtClean="0">
                <a:latin typeface="Berylium" panose="02040602060501010103" pitchFamily="18" charset="-18"/>
              </a:rPr>
              <a:t>s</a:t>
            </a:r>
            <a:r>
              <a:rPr lang="pl-PL" sz="1800" dirty="0">
                <a:latin typeface="Berylium" panose="02040602060501010103" pitchFamily="18" charset="-18"/>
              </a:rPr>
              <a:t>. 744,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nr </a:t>
            </a:r>
            <a:r>
              <a:rPr lang="pl-PL" sz="1800" dirty="0">
                <a:latin typeface="Berylium" panose="02040602060501010103" pitchFamily="18" charset="-18"/>
              </a:rPr>
              <a:t>749.</a:t>
            </a:r>
          </a:p>
          <a:p>
            <a:pPr marL="0" indent="0" algn="just">
              <a:buNone/>
            </a:pPr>
            <a:r>
              <a:rPr lang="pl-PL" sz="1800" b="1" dirty="0">
                <a:latin typeface="Berylium" panose="02040602060501010103" pitchFamily="18" charset="-18"/>
              </a:rPr>
              <a:t>Godło z dominującym motywem zwierzęcym lub fantastycznym.</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 </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Ryba do czasów starożytnych posiada bogate konotacje symboliczne w kulturze chrześcijańskiej. Związana z wodą, podtrzymującym życie żywiołem chrztu, niczym wierny z religią. Trzy ryby złączone ze sobą to symbol Trójcy </a:t>
            </a:r>
            <a:r>
              <a:rPr lang="pl-PL" sz="1800" dirty="0" smtClean="0">
                <a:latin typeface="Berylium" panose="02040602060501010103" pitchFamily="18" charset="-18"/>
              </a:rPr>
              <a:t>Świętej.</a:t>
            </a: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naturalny, półprzejrzysty. Pieczęć podwieszona na pasku pergaminowym</a:t>
            </a:r>
            <a:r>
              <a:rPr lang="pl-PL" sz="1600" dirty="0" smtClean="0">
                <a:latin typeface="Berylium" panose="02040602060501010103" pitchFamily="18" charset="-18"/>
              </a:rPr>
              <a:t>.</a:t>
            </a:r>
            <a:endParaRPr lang="pl-PL" sz="1600" b="1" dirty="0" smtClean="0">
              <a:latin typeface="Berylium" panose="02040602060501010103" pitchFamily="18" charset="-18"/>
            </a:endParaRPr>
          </a:p>
          <a:p>
            <a:pPr marL="0" indent="0">
              <a:buNone/>
            </a:pPr>
            <a:r>
              <a:rPr lang="pl-PL" sz="1600" b="1" dirty="0" smtClean="0">
                <a:latin typeface="Berylium" panose="02040602060501010103" pitchFamily="18" charset="-18"/>
              </a:rPr>
              <a:t>Wymiary</a:t>
            </a:r>
            <a:r>
              <a:rPr lang="pl-PL" sz="1600" b="1" dirty="0">
                <a:latin typeface="Berylium" panose="02040602060501010103" pitchFamily="18" charset="-18"/>
              </a:rPr>
              <a:t>:</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30 mm</a:t>
            </a:r>
          </a:p>
          <a:p>
            <a:pPr marL="0" indent="0">
              <a:buNone/>
            </a:pPr>
            <a:r>
              <a:rPr lang="pl-PL" sz="1600" dirty="0">
                <a:latin typeface="Berylium" panose="02040602060501010103" pitchFamily="18" charset="-18"/>
              </a:rPr>
              <a:t> </a:t>
            </a:r>
          </a:p>
          <a:p>
            <a:pPr marL="0" indent="0">
              <a:buNone/>
            </a:pPr>
            <a:r>
              <a:rPr lang="pl-PL" sz="1600" b="1" dirty="0">
                <a:latin typeface="Berylium" panose="02040602060501010103" pitchFamily="18" charset="-18"/>
              </a:rPr>
              <a:t>Dalsza literatura:</a:t>
            </a:r>
            <a:endParaRPr lang="pl-PL" sz="1600" dirty="0">
              <a:latin typeface="Berylium" panose="02040602060501010103" pitchFamily="18" charset="-18"/>
            </a:endParaRPr>
          </a:p>
          <a:p>
            <a:pPr marL="0" indent="0">
              <a:buNone/>
            </a:pPr>
            <a:r>
              <a:rPr lang="pl-PL" sz="1600" dirty="0" smtClean="0">
                <a:latin typeface="Berylium" panose="02040602060501010103" pitchFamily="18" charset="-18"/>
              </a:rPr>
              <a:t>Tomasz </a:t>
            </a:r>
            <a:r>
              <a:rPr lang="pl-PL" sz="1600" dirty="0">
                <a:latin typeface="Berylium" panose="02040602060501010103" pitchFamily="18" charset="-18"/>
              </a:rPr>
              <a:t>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285-287.</a:t>
            </a:r>
          </a:p>
          <a:p>
            <a:pPr marL="0" indent="0">
              <a:buNone/>
            </a:pPr>
            <a:r>
              <a:rPr lang="pl-PL" sz="1600" dirty="0">
                <a:latin typeface="Berylium" panose="02040602060501010103" pitchFamily="18" charset="-18"/>
              </a:rPr>
              <a:t>Stanisław </a:t>
            </a:r>
            <a:r>
              <a:rPr lang="pl-PL" sz="1600" dirty="0" err="1">
                <a:latin typeface="Berylium" panose="02040602060501010103" pitchFamily="18" charset="-18"/>
              </a:rPr>
              <a:t>Kobielus</a:t>
            </a:r>
            <a:r>
              <a:rPr lang="pl-PL" sz="1600" dirty="0">
                <a:latin typeface="Berylium" panose="02040602060501010103" pitchFamily="18" charset="-18"/>
              </a:rPr>
              <a:t>, </a:t>
            </a:r>
            <a:r>
              <a:rPr lang="pl-PL" sz="1600" i="1" dirty="0">
                <a:latin typeface="Berylium" panose="02040602060501010103" pitchFamily="18" charset="-18"/>
              </a:rPr>
              <a:t>Bestiarium chrześcijańskie. Zwierzęta w symbolice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a:latin typeface="Berylium" panose="02040602060501010103" pitchFamily="18" charset="-18"/>
              </a:rPr>
              <a:t>interpretacji. Starożytność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średniowiecze</a:t>
            </a:r>
            <a:r>
              <a:rPr lang="pl-PL" sz="1600" dirty="0">
                <a:latin typeface="Berylium" panose="02040602060501010103" pitchFamily="18" charset="-18"/>
              </a:rPr>
              <a:t>, Warszawa </a:t>
            </a:r>
            <a:r>
              <a:rPr lang="pl-PL" sz="1600" dirty="0" smtClean="0">
                <a:latin typeface="Berylium" panose="02040602060501010103" pitchFamily="18" charset="-18"/>
              </a:rPr>
              <a:t>2002,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271-275.</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w </a:t>
            </a:r>
            <a:r>
              <a:rPr lang="pl-PL" sz="1600" i="1" dirty="0">
                <a:latin typeface="Berylium" panose="02040602060501010103" pitchFamily="18" charset="-18"/>
              </a:rPr>
              <a:t>Archiwum Państwowym we Wrocławiu</a:t>
            </a:r>
            <a:r>
              <a:rPr lang="pl-PL" sz="1600" dirty="0">
                <a:latin typeface="Berylium" panose="02040602060501010103" pitchFamily="18" charset="-18"/>
              </a:rPr>
              <a:t>, Racibórz 2014, s. 101, nr </a:t>
            </a:r>
            <a:r>
              <a:rPr lang="pl-PL" sz="1600" dirty="0" smtClean="0">
                <a:latin typeface="Berylium" panose="02040602060501010103" pitchFamily="18" charset="-18"/>
              </a:rPr>
              <a:t>1583.</a:t>
            </a:r>
          </a:p>
        </p:txBody>
      </p:sp>
    </p:spTree>
    <p:extLst>
      <p:ext uri="{BB962C8B-B14F-4D97-AF65-F5344CB8AC3E}">
        <p14:creationId xmlns:p14="http://schemas.microsoft.com/office/powerpoint/2010/main" val="37060383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smtClean="0">
                <a:latin typeface="Berylium" panose="02040602060501010103" pitchFamily="18" charset="-18"/>
              </a:rPr>
              <a:t>Otto von Glaubitz, 1323 r.,</a:t>
            </a:r>
            <a:br>
              <a:rPr lang="pl-PL" dirty="0" smtClean="0">
                <a:latin typeface="Berylium" panose="02040602060501010103" pitchFamily="18" charset="-18"/>
              </a:rPr>
            </a:br>
            <a:r>
              <a:rPr lang="pl-PL" dirty="0" smtClean="0">
                <a:latin typeface="Berylium" panose="02040602060501010103" pitchFamily="18" charset="-18"/>
              </a:rPr>
              <a:t>rep. 88, sygn. 72 (93)</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500060" y="5807034"/>
            <a:ext cx="5691940" cy="1065903"/>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7" name="Symbol zastępczy zawartości 6">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6019893" cy="4013261"/>
          </a:xfrm>
        </p:spPr>
      </p:pic>
      <p:pic>
        <p:nvPicPr>
          <p:cNvPr id="9" name="Symbol zastępczy zawartości 8">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500060" y="0"/>
            <a:ext cx="5691940" cy="5807034"/>
          </a:xfrm>
        </p:spPr>
      </p:pic>
    </p:spTree>
    <p:extLst>
      <p:ext uri="{BB962C8B-B14F-4D97-AF65-F5344CB8AC3E}">
        <p14:creationId xmlns:p14="http://schemas.microsoft.com/office/powerpoint/2010/main" val="21230601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Otto von Glaubitz, 1323 r</a:t>
            </a:r>
            <a:r>
              <a:rPr lang="pl-PL" dirty="0" smtClean="0">
                <a:latin typeface="Berylium" panose="02040602060501010103" pitchFamily="18" charset="-18"/>
              </a:rPr>
              <a:t>., rep</a:t>
            </a:r>
            <a:r>
              <a:rPr lang="pl-PL" dirty="0">
                <a:latin typeface="Berylium" panose="02040602060501010103" pitchFamily="18" charset="-18"/>
              </a:rPr>
              <a:t>. 88, sygn. 72 (93)</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Ottona starszego von Glaubitz</a:t>
            </a:r>
            <a:r>
              <a:rPr lang="pl-PL" sz="1800" dirty="0">
                <a:latin typeface="Berylium" panose="02040602060501010103" pitchFamily="18" charset="-18"/>
              </a:rPr>
              <a:t>, zachowana przy dokumencie z 21 II 1323 r. wystawionym w Kamieńcu Ząbkowickim, w którym Otto potwierdza transakcję pomiędzy swoim lennikiem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a </a:t>
            </a:r>
            <a:r>
              <a:rPr lang="pl-PL" sz="1800" dirty="0">
                <a:latin typeface="Berylium" panose="02040602060501010103" pitchFamily="18" charset="-18"/>
              </a:rPr>
              <a:t>klasztorem w Kamieńcu. </a:t>
            </a: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herbem na tarczy.</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Tarcza herbowa na wprost, na której ryba łukiem w skos.</a:t>
            </a:r>
          </a:p>
          <a:p>
            <a:pPr marL="0" indent="0" algn="just">
              <a:buNone/>
            </a:pPr>
            <a:r>
              <a:rPr lang="pl-PL" sz="1800" dirty="0">
                <a:latin typeface="Berylium" panose="02040602060501010103" pitchFamily="18" charset="-18"/>
              </a:rPr>
              <a:t>Napis majuskułą gotycką: + S OTTONIS . DE . GLVBOZC”:</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1, Wrocław 2018,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s</a:t>
            </a:r>
            <a:r>
              <a:rPr lang="pl-PL" sz="1800" dirty="0">
                <a:latin typeface="Berylium" panose="02040602060501010103" pitchFamily="18" charset="-18"/>
              </a:rPr>
              <a:t>. 270-272-399, nr 202.</a:t>
            </a:r>
          </a:p>
          <a:p>
            <a:pPr marL="0" indent="0" algn="just">
              <a:buNone/>
            </a:pPr>
            <a:r>
              <a:rPr lang="pl-PL" sz="1800" b="1" dirty="0">
                <a:latin typeface="Berylium" panose="02040602060501010103" pitchFamily="18" charset="-18"/>
              </a:rPr>
              <a:t>Godło z dominującym motywem zwierzęcym lub fantastycznym.</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Ryba do czasów starożytnych zwierzę posiada bogate konotacje symboliczne w kulturze chrześcijańskiej. Związana z wodą, podtrzymującym życie żywiołem chrztu, niczym wierny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religią. Herb znany później jako </a:t>
            </a:r>
            <a:r>
              <a:rPr lang="pl-PL" sz="1800" dirty="0" err="1">
                <a:latin typeface="Berylium" panose="02040602060501010103" pitchFamily="18" charset="-18"/>
              </a:rPr>
              <a:t>Glaubicz</a:t>
            </a:r>
            <a:r>
              <a:rPr lang="pl-PL" sz="1800" dirty="0">
                <a:latin typeface="Berylium" panose="02040602060501010103" pitchFamily="18" charset="-18"/>
              </a:rPr>
              <a:t>, gdzie w polu czerwonym ryba srebrna łukiem w skos.</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700" b="1" dirty="0">
                <a:latin typeface="Berylium" panose="02040602060501010103" pitchFamily="18" charset="-18"/>
              </a:rPr>
              <a:t>Materiał:</a:t>
            </a:r>
            <a:endParaRPr lang="pl-PL" sz="1700" dirty="0">
              <a:latin typeface="Berylium" panose="02040602060501010103" pitchFamily="18" charset="-18"/>
            </a:endParaRPr>
          </a:p>
          <a:p>
            <a:pPr marL="0" indent="0">
              <a:buNone/>
            </a:pPr>
            <a:r>
              <a:rPr lang="pl-PL" sz="1700" dirty="0">
                <a:latin typeface="Berylium" panose="02040602060501010103" pitchFamily="18" charset="-18"/>
              </a:rPr>
              <a:t>Wosk czerwony. Pieczęć podwieszona na białym sznurze.</a:t>
            </a:r>
          </a:p>
          <a:p>
            <a:pPr marL="0" indent="0">
              <a:buNone/>
            </a:pPr>
            <a:r>
              <a:rPr lang="pl-PL" sz="1700" dirty="0">
                <a:latin typeface="Berylium" panose="02040602060501010103" pitchFamily="18" charset="-18"/>
              </a:rPr>
              <a:t> </a:t>
            </a:r>
          </a:p>
          <a:p>
            <a:pPr marL="0" indent="0">
              <a:buNone/>
            </a:pPr>
            <a:r>
              <a:rPr lang="pl-PL" sz="1700" b="1" dirty="0">
                <a:latin typeface="Berylium" panose="02040602060501010103" pitchFamily="18" charset="-18"/>
              </a:rPr>
              <a:t>Wymiary:</a:t>
            </a:r>
            <a:endParaRPr lang="pl-PL" sz="1700" dirty="0">
              <a:latin typeface="Berylium" panose="02040602060501010103" pitchFamily="18" charset="-18"/>
            </a:endParaRPr>
          </a:p>
          <a:p>
            <a:pPr marL="0" indent="0">
              <a:buNone/>
            </a:pPr>
            <a:r>
              <a:rPr lang="pl-PL" sz="1700" dirty="0">
                <a:latin typeface="Berylium" panose="02040602060501010103" pitchFamily="18" charset="-18"/>
              </a:rPr>
              <a:t>ø 28 mm</a:t>
            </a:r>
          </a:p>
          <a:p>
            <a:pPr marL="0" indent="0">
              <a:buNone/>
            </a:pPr>
            <a:r>
              <a:rPr lang="pl-PL" sz="1700" dirty="0">
                <a:latin typeface="Berylium" panose="02040602060501010103" pitchFamily="18" charset="-18"/>
              </a:rPr>
              <a:t> </a:t>
            </a:r>
          </a:p>
          <a:p>
            <a:pPr marL="0" indent="0">
              <a:buNone/>
            </a:pPr>
            <a:r>
              <a:rPr lang="pl-PL" sz="1700" b="1" dirty="0">
                <a:latin typeface="Berylium" panose="02040602060501010103" pitchFamily="18" charset="-18"/>
              </a:rPr>
              <a:t>Dalsza literatura:</a:t>
            </a:r>
            <a:endParaRPr lang="pl-PL" sz="1700" dirty="0">
              <a:latin typeface="Berylium" panose="02040602060501010103" pitchFamily="18" charset="-18"/>
            </a:endParaRPr>
          </a:p>
          <a:p>
            <a:pPr marL="0" indent="0">
              <a:buNone/>
            </a:pPr>
            <a:r>
              <a:rPr lang="pl-PL" sz="1700" dirty="0">
                <a:latin typeface="Berylium" panose="02040602060501010103" pitchFamily="18" charset="-18"/>
              </a:rPr>
              <a:t>Tomasz Jurek, </a:t>
            </a:r>
            <a:r>
              <a:rPr lang="pl-PL" sz="1700" i="1" dirty="0">
                <a:latin typeface="Berylium" panose="02040602060501010103" pitchFamily="18" charset="-18"/>
              </a:rPr>
              <a:t>Obce rycerstwo na Śląsku do połowy XIV wieku</a:t>
            </a:r>
            <a:r>
              <a:rPr lang="pl-PL" sz="1700" dirty="0">
                <a:latin typeface="Berylium" panose="02040602060501010103" pitchFamily="18" charset="-18"/>
              </a:rPr>
              <a:t>, Poznań 1996, s. 228-230.</a:t>
            </a:r>
          </a:p>
          <a:p>
            <a:pPr marL="0" indent="0">
              <a:buNone/>
            </a:pPr>
            <a:r>
              <a:rPr lang="pl-PL" sz="1700" dirty="0">
                <a:latin typeface="Berylium" panose="02040602060501010103" pitchFamily="18" charset="-18"/>
              </a:rPr>
              <a:t>Roman Stelmach, </a:t>
            </a:r>
            <a:r>
              <a:rPr lang="pl-PL" sz="1700" i="1" dirty="0">
                <a:latin typeface="Berylium" panose="02040602060501010103" pitchFamily="18" charset="-18"/>
              </a:rPr>
              <a:t>Katalog średniowiecznych dokumentów przechowywanych w Archiwum Państwowym we Wrocławiu</a:t>
            </a:r>
            <a:r>
              <a:rPr lang="pl-PL" sz="1700" dirty="0">
                <a:latin typeface="Berylium" panose="02040602060501010103" pitchFamily="18" charset="-18"/>
              </a:rPr>
              <a:t>, Racibórz 2014, s. 97, nr 1493.</a:t>
            </a:r>
          </a:p>
          <a:p>
            <a:pPr marL="0" indent="0">
              <a:buNone/>
            </a:pPr>
            <a:r>
              <a:rPr lang="pl-PL" sz="1700" dirty="0">
                <a:latin typeface="Berylium" panose="02040602060501010103" pitchFamily="18" charset="-18"/>
              </a:rPr>
              <a:t>Józef Szymański, </a:t>
            </a:r>
            <a:r>
              <a:rPr lang="pl-PL" sz="1700" i="1" dirty="0">
                <a:latin typeface="Berylium" panose="02040602060501010103" pitchFamily="18" charset="-18"/>
              </a:rPr>
              <a:t>Herbarz średniowiecznego rycerstwa polskiego</a:t>
            </a:r>
            <a:r>
              <a:rPr lang="pl-PL" sz="1700" dirty="0">
                <a:latin typeface="Berylium" panose="02040602060501010103" pitchFamily="18" charset="-18"/>
              </a:rPr>
              <a:t>, Warszawa 1993, s. 122.</a:t>
            </a:r>
            <a:endParaRPr lang="pl-PL" sz="1700" dirty="0" smtClean="0">
              <a:latin typeface="Berylium" panose="02040602060501010103" pitchFamily="18" charset="-18"/>
            </a:endParaRPr>
          </a:p>
        </p:txBody>
      </p:sp>
    </p:spTree>
    <p:extLst>
      <p:ext uri="{BB962C8B-B14F-4D97-AF65-F5344CB8AC3E}">
        <p14:creationId xmlns:p14="http://schemas.microsoft.com/office/powerpoint/2010/main" val="33397940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smtClean="0">
                <a:latin typeface="Berylium" panose="02040602060501010103" pitchFamily="18" charset="-18"/>
              </a:rPr>
              <a:t>Albert Pack, 1329 r.,</a:t>
            </a:r>
            <a:br>
              <a:rPr lang="pl-PL" dirty="0" smtClean="0">
                <a:latin typeface="Berylium" panose="02040602060501010103" pitchFamily="18" charset="-18"/>
              </a:rPr>
            </a:br>
            <a:r>
              <a:rPr lang="pl-PL" dirty="0" smtClean="0">
                <a:latin typeface="Berylium" panose="02040602060501010103" pitchFamily="18" charset="-18"/>
              </a:rPr>
              <a:t>rep. 67, sygn. 165 (197a)</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106027" y="5807034"/>
            <a:ext cx="6085973" cy="1065903"/>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74614"/>
            <a:ext cx="5997486" cy="3998323"/>
          </a:xfrm>
        </p:spPr>
      </p:pic>
      <p:pic>
        <p:nvPicPr>
          <p:cNvPr id="10" name="Symbol zastępczy zawartości 9">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106027" y="1"/>
            <a:ext cx="6085973" cy="5807033"/>
          </a:xfrm>
        </p:spPr>
      </p:pic>
    </p:spTree>
    <p:extLst>
      <p:ext uri="{BB962C8B-B14F-4D97-AF65-F5344CB8AC3E}">
        <p14:creationId xmlns:p14="http://schemas.microsoft.com/office/powerpoint/2010/main" val="2645493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Albert Pack, 1329 r</a:t>
            </a:r>
            <a:r>
              <a:rPr lang="pl-PL" dirty="0" smtClean="0">
                <a:latin typeface="Berylium" panose="02040602060501010103" pitchFamily="18" charset="-18"/>
              </a:rPr>
              <a:t>., rep</a:t>
            </a:r>
            <a:r>
              <a:rPr lang="pl-PL" dirty="0">
                <a:latin typeface="Berylium" panose="02040602060501010103" pitchFamily="18" charset="-18"/>
              </a:rPr>
              <a:t>. 67, sygn. 165 (197a)</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Alberta Packa</a:t>
            </a:r>
            <a:r>
              <a:rPr lang="pl-PL" sz="1800" dirty="0">
                <a:latin typeface="Berylium" panose="02040602060501010103" pitchFamily="18" charset="-18"/>
              </a:rPr>
              <a:t>, zachowana przy dokumencie z 16 X 1329 r., wystawionym we Wrocławiu,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którym Albert wraz z żoną nadają ziemię dla swego sługi Jana</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herbem na tarczy.</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W polu </a:t>
            </a:r>
            <a:r>
              <a:rPr lang="pl-PL" sz="1800" dirty="0" err="1">
                <a:latin typeface="Berylium" panose="02040602060501010103" pitchFamily="18" charset="-18"/>
              </a:rPr>
              <a:t>pieczętnym</a:t>
            </a:r>
            <a:r>
              <a:rPr lang="pl-PL" sz="1800" dirty="0">
                <a:latin typeface="Berylium" panose="02040602060501010103" pitchFamily="18" charset="-18"/>
              </a:rPr>
              <a:t>, wypełnionym drobnymi perełkami, tarcza herbowa na wprost, na której jeleń w prawo. </a:t>
            </a:r>
          </a:p>
          <a:p>
            <a:pPr marL="0" indent="0" algn="just">
              <a:buNone/>
            </a:pPr>
            <a:r>
              <a:rPr lang="pl-PL" sz="1800" dirty="0">
                <a:latin typeface="Berylium" panose="02040602060501010103" pitchFamily="18" charset="-18"/>
              </a:rPr>
              <a:t>Napis majuskułą gotycką: + o S o ALBERTI o DE o PAC o</a:t>
            </a:r>
          </a:p>
          <a:p>
            <a:pPr marL="0" indent="0" algn="just">
              <a:buNone/>
            </a:pPr>
            <a:r>
              <a:rPr lang="pl-PL" sz="1600" dirty="0">
                <a:latin typeface="Berylium" panose="02040602060501010103" pitchFamily="18" charset="-18"/>
              </a:rPr>
              <a:t>Marek Wójcik, </a:t>
            </a:r>
            <a:r>
              <a:rPr lang="pl-PL" sz="1600" i="1" dirty="0">
                <a:latin typeface="Berylium" panose="02040602060501010103" pitchFamily="18" charset="-18"/>
              </a:rPr>
              <a:t>Pieczęcie rycerstwa śląskiego w dobie </a:t>
            </a:r>
            <a:r>
              <a:rPr lang="pl-PL" sz="1600" i="1" dirty="0" err="1">
                <a:latin typeface="Berylium" panose="02040602060501010103" pitchFamily="18" charset="-18"/>
              </a:rPr>
              <a:t>przedhusyckiej</a:t>
            </a:r>
            <a:r>
              <a:rPr lang="pl-PL" sz="1600" dirty="0">
                <a:latin typeface="Berylium" panose="02040602060501010103" pitchFamily="18" charset="-18"/>
              </a:rPr>
              <a:t>, t. 2, Wrocław 2018, </a:t>
            </a:r>
            <a:r>
              <a:rPr lang="pl-PL" sz="1600" dirty="0" smtClean="0">
                <a:latin typeface="Berylium" panose="02040602060501010103" pitchFamily="18" charset="-18"/>
              </a:rPr>
              <a:t>s</a:t>
            </a:r>
            <a:r>
              <a:rPr lang="pl-PL" sz="1600" dirty="0">
                <a:latin typeface="Berylium" panose="02040602060501010103" pitchFamily="18" charset="-18"/>
              </a:rPr>
              <a:t>. 520, </a:t>
            </a:r>
            <a:r>
              <a:rPr lang="pl-PL" sz="1600" dirty="0" smtClean="0">
                <a:latin typeface="Berylium" panose="02040602060501010103" pitchFamily="18" charset="-18"/>
              </a:rPr>
              <a:t>nr </a:t>
            </a:r>
            <a:r>
              <a:rPr lang="pl-PL" sz="1600" dirty="0">
                <a:latin typeface="Berylium" panose="02040602060501010103" pitchFamily="18" charset="-18"/>
              </a:rPr>
              <a:t>475.</a:t>
            </a:r>
          </a:p>
          <a:p>
            <a:pPr marL="0" indent="0" algn="just">
              <a:buNone/>
            </a:pPr>
            <a:r>
              <a:rPr lang="pl-PL" sz="1800" b="1" dirty="0">
                <a:latin typeface="Berylium" panose="02040602060501010103" pitchFamily="18" charset="-18"/>
              </a:rPr>
              <a:t>Godło z dominującym motywem zwierzęcym lub fantastycznym.</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Dla ludzi średniowiecza wizerunek jelenia wyrażał głęboką i złożoną symbolikę, nawiązującą do biblijnego porównania tego zwierzęcia z duszą spragnioną Boga i świętości. Bardziej przyziemną interpretacją jest powiązanie tego herbu z łowami, ulubioną rozrywką rycerstwa, oraz świętymi patronami myśliwych – Hubertem i Eustachym. Spotykane w heraldyce przedstawienia kroczącego jelenia symbolizuje roztropność, harmonię i szlachetność.</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zielony, ciemny i matowy. Pieczęć umieszczona w misce ochronnej z wosku naturalnego, ukruszonej na dolnej krawędzi, podwieszona na zielonym sznurze</a:t>
            </a:r>
            <a:r>
              <a:rPr lang="pl-PL" sz="1600" dirty="0" smtClean="0">
                <a:latin typeface="Berylium" panose="02040602060501010103" pitchFamily="18" charset="-18"/>
              </a:rPr>
              <a:t>.</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Wymiary:</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26 </a:t>
            </a:r>
            <a:r>
              <a:rPr lang="pl-PL" sz="1600" dirty="0" smtClean="0">
                <a:latin typeface="Berylium" panose="02040602060501010103" pitchFamily="18" charset="-18"/>
              </a:rPr>
              <a:t>mm</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Dalsza literatura:</a:t>
            </a:r>
            <a:endParaRPr lang="pl-PL" sz="1600" dirty="0">
              <a:latin typeface="Berylium" panose="02040602060501010103" pitchFamily="18" charset="-18"/>
            </a:endParaRPr>
          </a:p>
          <a:p>
            <a:pPr marL="0" indent="0">
              <a:buNone/>
            </a:pPr>
            <a:r>
              <a:rPr lang="pl-PL" sz="1600" dirty="0" smtClean="0">
                <a:latin typeface="Berylium" panose="02040602060501010103" pitchFamily="18" charset="-18"/>
              </a:rPr>
              <a:t>Tomasz </a:t>
            </a:r>
            <a:r>
              <a:rPr lang="pl-PL" sz="1600" dirty="0">
                <a:latin typeface="Berylium" panose="02040602060501010103" pitchFamily="18" charset="-18"/>
              </a:rPr>
              <a:t>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262, 307.</a:t>
            </a:r>
          </a:p>
          <a:p>
            <a:pPr marL="0" indent="0">
              <a:buNone/>
            </a:pPr>
            <a:r>
              <a:rPr lang="pl-PL" sz="1600" dirty="0">
                <a:latin typeface="Berylium" panose="02040602060501010103" pitchFamily="18" charset="-18"/>
              </a:rPr>
              <a:t>Stanisław </a:t>
            </a:r>
            <a:r>
              <a:rPr lang="pl-PL" sz="1600" dirty="0" err="1">
                <a:latin typeface="Berylium" panose="02040602060501010103" pitchFamily="18" charset="-18"/>
              </a:rPr>
              <a:t>Kobielus</a:t>
            </a:r>
            <a:r>
              <a:rPr lang="pl-PL" sz="1600" dirty="0">
                <a:latin typeface="Berylium" panose="02040602060501010103" pitchFamily="18" charset="-18"/>
              </a:rPr>
              <a:t>, </a:t>
            </a:r>
            <a:r>
              <a:rPr lang="pl-PL" sz="1600" i="1" dirty="0">
                <a:latin typeface="Berylium" panose="02040602060501010103" pitchFamily="18" charset="-18"/>
              </a:rPr>
              <a:t>Bestiarium chrześcijańskie. Zwierzęta w symbolice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a:latin typeface="Berylium" panose="02040602060501010103" pitchFamily="18" charset="-18"/>
              </a:rPr>
              <a:t>interpretacji. Starożytność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a:latin typeface="Berylium" panose="02040602060501010103" pitchFamily="18" charset="-18"/>
              </a:rPr>
              <a:t>średniowiecze</a:t>
            </a:r>
            <a:r>
              <a:rPr lang="pl-PL" sz="1600" dirty="0">
                <a:latin typeface="Berylium" panose="02040602060501010103" pitchFamily="18" charset="-18"/>
              </a:rPr>
              <a:t>, Warszawa 2002,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130-134.</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a:t>
            </a:r>
            <a:r>
              <a:rPr lang="pl-PL" sz="1600" i="1" dirty="0" smtClean="0">
                <a:latin typeface="Berylium" panose="02040602060501010103" pitchFamily="18" charset="-18"/>
              </a:rPr>
              <a:t>w </a:t>
            </a:r>
            <a:r>
              <a:rPr lang="pl-PL" sz="1600" i="1" dirty="0">
                <a:latin typeface="Berylium" panose="02040602060501010103" pitchFamily="18" charset="-18"/>
              </a:rPr>
              <a:t>Archiwum Państwowym we Wrocławiu</a:t>
            </a:r>
            <a:r>
              <a:rPr lang="pl-PL" sz="1600" dirty="0">
                <a:latin typeface="Berylium" panose="02040602060501010103" pitchFamily="18" charset="-18"/>
              </a:rPr>
              <a:t>, Racibórz 2014, s. 107, nr </a:t>
            </a:r>
            <a:r>
              <a:rPr lang="pl-PL" sz="1600" dirty="0" smtClean="0">
                <a:latin typeface="Berylium" panose="02040602060501010103" pitchFamily="18" charset="-18"/>
              </a:rPr>
              <a:t>1707.</a:t>
            </a:r>
          </a:p>
        </p:txBody>
      </p:sp>
    </p:spTree>
    <p:extLst>
      <p:ext uri="{BB962C8B-B14F-4D97-AF65-F5344CB8AC3E}">
        <p14:creationId xmlns:p14="http://schemas.microsoft.com/office/powerpoint/2010/main" val="34318517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fontScale="90000"/>
          </a:bodyPr>
          <a:lstStyle/>
          <a:p>
            <a:r>
              <a:rPr lang="de-DE" dirty="0">
                <a:latin typeface="Berylium" panose="02040602060501010103" pitchFamily="18" charset="-18"/>
              </a:rPr>
              <a:t>Jan z </a:t>
            </a:r>
            <a:r>
              <a:rPr lang="de-DE" dirty="0" err="1">
                <a:latin typeface="Berylium" panose="02040602060501010103" pitchFamily="18" charset="-18"/>
              </a:rPr>
              <a:t>Ziębic</a:t>
            </a:r>
            <a:r>
              <a:rPr lang="de-DE" dirty="0">
                <a:latin typeface="Berylium" panose="02040602060501010103" pitchFamily="18" charset="-18"/>
              </a:rPr>
              <a:t> </a:t>
            </a:r>
            <a:r>
              <a:rPr lang="pl-PL" dirty="0" smtClean="0">
                <a:latin typeface="Berylium" panose="02040602060501010103" pitchFamily="18" charset="-18"/>
              </a:rPr>
              <a:t/>
            </a:r>
            <a:br>
              <a:rPr lang="pl-PL" dirty="0" smtClean="0">
                <a:latin typeface="Berylium" panose="02040602060501010103" pitchFamily="18" charset="-18"/>
              </a:rPr>
            </a:br>
            <a:r>
              <a:rPr lang="de-DE" dirty="0" smtClean="0">
                <a:latin typeface="Berylium" panose="02040602060501010103" pitchFamily="18" charset="-18"/>
              </a:rPr>
              <a:t>(</a:t>
            </a:r>
            <a:r>
              <a:rPr lang="de-DE" dirty="0">
                <a:latin typeface="Berylium" panose="02040602060501010103" pitchFamily="18" charset="-18"/>
              </a:rPr>
              <a:t>von Münsterberg</a:t>
            </a:r>
            <a:r>
              <a:rPr lang="de-DE" dirty="0" smtClean="0">
                <a:latin typeface="Berylium" panose="02040602060501010103" pitchFamily="18" charset="-18"/>
              </a:rPr>
              <a:t>)</a:t>
            </a:r>
            <a:r>
              <a:rPr lang="pl-PL" dirty="0" smtClean="0">
                <a:latin typeface="Berylium" panose="02040602060501010103" pitchFamily="18" charset="-18"/>
              </a:rPr>
              <a:t>, 1303 r.,</a:t>
            </a:r>
            <a:br>
              <a:rPr lang="pl-PL" dirty="0" smtClean="0">
                <a:latin typeface="Berylium" panose="02040602060501010103" pitchFamily="18" charset="-18"/>
              </a:rPr>
            </a:br>
            <a:r>
              <a:rPr lang="pl-PL" dirty="0" smtClean="0">
                <a:latin typeface="Berylium" panose="02040602060501010103" pitchFamily="18" charset="-18"/>
              </a:rPr>
              <a:t>rep. 84, sygn. 6 (39)</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186532" y="5807034"/>
            <a:ext cx="6005468" cy="1065903"/>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7" name="Symbol zastępczy zawartości 6">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2859676"/>
            <a:ext cx="6019893" cy="4013261"/>
          </a:xfrm>
        </p:spPr>
      </p:pic>
      <p:pic>
        <p:nvPicPr>
          <p:cNvPr id="9" name="Symbol zastępczy zawartości 8">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186532" y="1"/>
            <a:ext cx="6005468" cy="5807033"/>
          </a:xfrm>
        </p:spPr>
      </p:pic>
    </p:spTree>
    <p:extLst>
      <p:ext uri="{BB962C8B-B14F-4D97-AF65-F5344CB8AC3E}">
        <p14:creationId xmlns:p14="http://schemas.microsoft.com/office/powerpoint/2010/main" val="29843228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de-DE" dirty="0">
                <a:latin typeface="Berylium" panose="02040602060501010103" pitchFamily="18" charset="-18"/>
              </a:rPr>
              <a:t>Jan z </a:t>
            </a:r>
            <a:r>
              <a:rPr lang="de-DE" dirty="0" err="1">
                <a:latin typeface="Berylium" panose="02040602060501010103" pitchFamily="18" charset="-18"/>
              </a:rPr>
              <a:t>Ziębic</a:t>
            </a:r>
            <a:r>
              <a:rPr lang="de-DE" dirty="0">
                <a:latin typeface="Berylium" panose="02040602060501010103" pitchFamily="18" charset="-18"/>
              </a:rPr>
              <a:t> </a:t>
            </a:r>
            <a:r>
              <a:rPr lang="de-DE" dirty="0" smtClean="0">
                <a:latin typeface="Berylium" panose="02040602060501010103" pitchFamily="18" charset="-18"/>
              </a:rPr>
              <a:t>(</a:t>
            </a:r>
            <a:r>
              <a:rPr lang="de-DE" dirty="0">
                <a:latin typeface="Berylium" panose="02040602060501010103" pitchFamily="18" charset="-18"/>
              </a:rPr>
              <a:t>von Münsterberg)</a:t>
            </a:r>
            <a:r>
              <a:rPr lang="pl-PL" dirty="0">
                <a:latin typeface="Berylium" panose="02040602060501010103" pitchFamily="18" charset="-18"/>
              </a:rPr>
              <a:t>, 1303 r</a:t>
            </a:r>
            <a:r>
              <a:rPr lang="pl-PL" dirty="0" smtClean="0">
                <a:latin typeface="Berylium" panose="02040602060501010103" pitchFamily="18" charset="-18"/>
              </a:rPr>
              <a:t>., </a:t>
            </a:r>
            <a:br>
              <a:rPr lang="pl-PL" dirty="0" smtClean="0">
                <a:latin typeface="Berylium" panose="02040602060501010103" pitchFamily="18" charset="-18"/>
              </a:rPr>
            </a:br>
            <a:r>
              <a:rPr lang="pl-PL" dirty="0" smtClean="0">
                <a:latin typeface="Berylium" panose="02040602060501010103" pitchFamily="18" charset="-18"/>
              </a:rPr>
              <a:t>rep</a:t>
            </a:r>
            <a:r>
              <a:rPr lang="pl-PL" dirty="0">
                <a:latin typeface="Berylium" panose="02040602060501010103" pitchFamily="18" charset="-18"/>
              </a:rPr>
              <a:t>. 84, sygn. 6 (39)</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Jana von </a:t>
            </a:r>
            <a:r>
              <a:rPr lang="pl-PL" sz="1800" b="1" dirty="0" err="1">
                <a:latin typeface="Berylium" panose="02040602060501010103" pitchFamily="18" charset="-18"/>
              </a:rPr>
              <a:t>Münsterberg</a:t>
            </a:r>
            <a:r>
              <a:rPr lang="pl-PL" sz="1800" b="1" dirty="0">
                <a:latin typeface="Berylium" panose="02040602060501010103" pitchFamily="18" charset="-18"/>
              </a:rPr>
              <a:t>, sędziego dziedzicznego w Ziębicach</a:t>
            </a:r>
            <a:r>
              <a:rPr lang="pl-PL" sz="1800" dirty="0">
                <a:latin typeface="Berylium" panose="02040602060501010103" pitchFamily="18" charset="-18"/>
              </a:rPr>
              <a:t>, zachowana przy dokumencie dotyczącym przekazania roszczeń do ziemi, wystawionym 6 X 1303 r. w </a:t>
            </a:r>
            <a:r>
              <a:rPr lang="pl-PL" sz="1800" dirty="0" smtClean="0">
                <a:latin typeface="Berylium" panose="02040602060501010103" pitchFamily="18" charset="-18"/>
              </a:rPr>
              <a:t>Ziębicach</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u="sng" dirty="0">
                <a:latin typeface="Berylium" panose="02040602060501010103" pitchFamily="18" charset="-18"/>
              </a:rPr>
              <a:t>Okrągła pieczęć herbowa z herbem na tarczy. </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„W ukośnie szachowanym polu pieczęci tarcza herbowa na wprost, na której krzyż św. Andrzeja,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a </a:t>
            </a:r>
            <a:r>
              <a:rPr lang="pl-PL" sz="1800" dirty="0">
                <a:latin typeface="Berylium" panose="02040602060501010103" pitchFamily="18" charset="-18"/>
              </a:rPr>
              <a:t>na nim pięć róż - po jednej na końcu ramion i jedna w środku. </a:t>
            </a:r>
          </a:p>
          <a:p>
            <a:pPr marL="0" indent="0" algn="just">
              <a:buNone/>
            </a:pPr>
            <a:r>
              <a:rPr lang="pl-PL" sz="1800" dirty="0">
                <a:latin typeface="Berylium" panose="02040602060501010103" pitchFamily="18" charset="-18"/>
              </a:rPr>
              <a:t>Napis majuskułą gotycką: + S * IOHANNIS * D(e) * MVNSTERBERCH”:</a:t>
            </a:r>
          </a:p>
          <a:p>
            <a:pPr marL="0" indent="0" algn="just">
              <a:buNone/>
            </a:pPr>
            <a:r>
              <a:rPr lang="pl-PL" sz="1600" dirty="0">
                <a:latin typeface="Berylium" panose="02040602060501010103" pitchFamily="18" charset="-18"/>
              </a:rPr>
              <a:t>Marek Wójcik, </a:t>
            </a:r>
            <a:r>
              <a:rPr lang="pl-PL" sz="1600" i="1" dirty="0">
                <a:latin typeface="Berylium" panose="02040602060501010103" pitchFamily="18" charset="-18"/>
              </a:rPr>
              <a:t>Pieczęcie rycerstwa śląskiego w dobie </a:t>
            </a:r>
            <a:r>
              <a:rPr lang="pl-PL" sz="1600" i="1" dirty="0" err="1">
                <a:latin typeface="Berylium" panose="02040602060501010103" pitchFamily="18" charset="-18"/>
              </a:rPr>
              <a:t>przedhusyckiej</a:t>
            </a:r>
            <a:r>
              <a:rPr lang="pl-PL" sz="1600" dirty="0">
                <a:latin typeface="Berylium" panose="02040602060501010103" pitchFamily="18" charset="-18"/>
              </a:rPr>
              <a:t>, t. 1, Wrocław 2018, </a:t>
            </a:r>
            <a:r>
              <a:rPr lang="pl-PL" sz="1600" dirty="0" smtClean="0">
                <a:latin typeface="Berylium" panose="02040602060501010103" pitchFamily="18" charset="-18"/>
              </a:rPr>
              <a:t>s</a:t>
            </a:r>
            <a:r>
              <a:rPr lang="pl-PL" sz="1600" dirty="0">
                <a:latin typeface="Berylium" panose="02040602060501010103" pitchFamily="18" charset="-18"/>
              </a:rPr>
              <a:t>. 488-489, nr 443.</a:t>
            </a:r>
          </a:p>
          <a:p>
            <a:pPr marL="0" indent="0" algn="just">
              <a:buNone/>
            </a:pPr>
            <a:r>
              <a:rPr lang="pl-PL" sz="1800" b="1" dirty="0" smtClean="0">
                <a:latin typeface="Berylium" panose="02040602060501010103" pitchFamily="18" charset="-18"/>
              </a:rPr>
              <a:t>Godło </a:t>
            </a:r>
            <a:r>
              <a:rPr lang="pl-PL" sz="1800" b="1" dirty="0">
                <a:latin typeface="Berylium" panose="02040602060501010103" pitchFamily="18" charset="-18"/>
              </a:rPr>
              <a:t>z dominującym motywem roślinnym, astronomicznym, abstrakcyjnym i in.</a:t>
            </a:r>
            <a:endParaRPr lang="pl-PL" sz="1800" dirty="0">
              <a:latin typeface="Berylium" panose="02040602060501010103" pitchFamily="18" charset="-18"/>
            </a:endParaRPr>
          </a:p>
          <a:p>
            <a:pPr marL="0" indent="0" algn="just">
              <a:buNone/>
            </a:pP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Krzyż skośny (figura zaszczytna), inaczej św. Andrzeja, w heraldyce na niebieskim tle lub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św</a:t>
            </a:r>
            <a:r>
              <a:rPr lang="pl-PL" sz="1800" dirty="0">
                <a:latin typeface="Berylium" panose="02040602060501010103" pitchFamily="18" charset="-18"/>
              </a:rPr>
              <a:t>. Filipa, na tle czerwonym. Róża posiada bardzo bogatą symbolikę, może oznaczać doskonałość, nieskazitelność, piękno i radość, jednak jako nietrwała i ulotna bywa też alegorią przemijania.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heraldyce ukazywana z pięcioma płatkami, co koresponduje z liczbą róż w herbie na pieczęci </a:t>
            </a:r>
            <a:r>
              <a:rPr lang="pl-PL" sz="1800" dirty="0" err="1">
                <a:latin typeface="Berylium" panose="02040602060501010103" pitchFamily="18" charset="-18"/>
              </a:rPr>
              <a:t>Münsterbergów</a:t>
            </a:r>
            <a:r>
              <a:rPr lang="pl-PL" sz="1800" dirty="0" smtClean="0">
                <a:latin typeface="Berylium" panose="02040602060501010103" pitchFamily="18" charset="-18"/>
              </a:rPr>
              <a:t>.</a:t>
            </a: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500" b="1" dirty="0">
                <a:latin typeface="Berylium" panose="02040602060501010103" pitchFamily="18" charset="-18"/>
              </a:rPr>
              <a:t>Materiał:</a:t>
            </a:r>
            <a:endParaRPr lang="pl-PL" sz="1500" dirty="0">
              <a:latin typeface="Berylium" panose="02040602060501010103" pitchFamily="18" charset="-18"/>
            </a:endParaRPr>
          </a:p>
          <a:p>
            <a:pPr marL="0" indent="0">
              <a:buNone/>
            </a:pPr>
            <a:r>
              <a:rPr lang="pl-PL" sz="1500" dirty="0">
                <a:latin typeface="Berylium" panose="02040602060501010103" pitchFamily="18" charset="-18"/>
              </a:rPr>
              <a:t>Wosk naturalny, jasny, </a:t>
            </a:r>
            <a:r>
              <a:rPr lang="pl-PL" sz="1500" dirty="0" smtClean="0">
                <a:latin typeface="Berylium" panose="02040602060501010103" pitchFamily="18" charset="-18"/>
              </a:rPr>
              <a:t>niebarwiony (zob. fot.). </a:t>
            </a:r>
            <a:r>
              <a:rPr lang="pl-PL" sz="1500" dirty="0">
                <a:latin typeface="Berylium" panose="02040602060501010103" pitchFamily="18" charset="-18"/>
              </a:rPr>
              <a:t>Pieczęć podwieszona na pasku pergaminowym</a:t>
            </a:r>
            <a:r>
              <a:rPr lang="pl-PL" sz="1500" dirty="0" smtClean="0">
                <a:latin typeface="Berylium" panose="02040602060501010103" pitchFamily="18" charset="-18"/>
              </a:rPr>
              <a:t>.</a:t>
            </a:r>
            <a:endParaRPr lang="pl-PL" sz="1500" dirty="0">
              <a:latin typeface="Berylium" panose="02040602060501010103" pitchFamily="18" charset="-18"/>
            </a:endParaRPr>
          </a:p>
          <a:p>
            <a:pPr marL="0" indent="0">
              <a:buNone/>
            </a:pPr>
            <a:r>
              <a:rPr lang="pl-PL" sz="1500" b="1" dirty="0">
                <a:latin typeface="Berylium" panose="02040602060501010103" pitchFamily="18" charset="-18"/>
              </a:rPr>
              <a:t>Wymiary:</a:t>
            </a:r>
            <a:endParaRPr lang="pl-PL" sz="1500" dirty="0">
              <a:latin typeface="Berylium" panose="02040602060501010103" pitchFamily="18" charset="-18"/>
            </a:endParaRPr>
          </a:p>
          <a:p>
            <a:pPr marL="0" indent="0">
              <a:buNone/>
            </a:pPr>
            <a:r>
              <a:rPr lang="pl-PL" sz="1500" dirty="0">
                <a:latin typeface="Berylium" panose="02040602060501010103" pitchFamily="18" charset="-18"/>
              </a:rPr>
              <a:t>ø 38 mm</a:t>
            </a:r>
          </a:p>
          <a:p>
            <a:pPr marL="0" indent="0">
              <a:buNone/>
            </a:pPr>
            <a:r>
              <a:rPr lang="pl-PL" sz="1500" dirty="0">
                <a:latin typeface="Berylium" panose="02040602060501010103" pitchFamily="18" charset="-18"/>
              </a:rPr>
              <a:t> </a:t>
            </a:r>
          </a:p>
          <a:p>
            <a:pPr marL="0" indent="0">
              <a:buNone/>
            </a:pPr>
            <a:r>
              <a:rPr lang="pl-PL" sz="1500" b="1" dirty="0">
                <a:latin typeface="Berylium" panose="02040602060501010103" pitchFamily="18" charset="-18"/>
              </a:rPr>
              <a:t>Dalsza literatura:</a:t>
            </a:r>
            <a:endParaRPr lang="pl-PL" sz="1500" dirty="0">
              <a:latin typeface="Berylium" panose="02040602060501010103" pitchFamily="18" charset="-18"/>
            </a:endParaRPr>
          </a:p>
          <a:p>
            <a:pPr marL="0" indent="0">
              <a:buNone/>
            </a:pPr>
            <a:r>
              <a:rPr lang="pl-PL" sz="1500" dirty="0">
                <a:latin typeface="Berylium" panose="02040602060501010103" pitchFamily="18" charset="-18"/>
              </a:rPr>
              <a:t>Marek </a:t>
            </a:r>
            <a:r>
              <a:rPr lang="pl-PL" sz="1500" dirty="0" err="1">
                <a:latin typeface="Berylium" panose="02040602060501010103" pitchFamily="18" charset="-18"/>
              </a:rPr>
              <a:t>Cetwiński</a:t>
            </a:r>
            <a:r>
              <a:rPr lang="pl-PL" sz="1500" dirty="0">
                <a:latin typeface="Berylium" panose="02040602060501010103" pitchFamily="18" charset="-18"/>
              </a:rPr>
              <a:t>, </a:t>
            </a:r>
            <a:r>
              <a:rPr lang="pl-PL" sz="1500" i="1" dirty="0">
                <a:latin typeface="Berylium" panose="02040602060501010103" pitchFamily="18" charset="-18"/>
              </a:rPr>
              <a:t>Rycerstwo śląskie do końca XIII w.: biogramy i rodowody</a:t>
            </a:r>
            <a:r>
              <a:rPr lang="pl-PL" sz="1500" dirty="0">
                <a:latin typeface="Berylium" panose="02040602060501010103" pitchFamily="18" charset="-18"/>
              </a:rPr>
              <a:t>, Wrocław 1982, s. </a:t>
            </a:r>
            <a:r>
              <a:rPr lang="pl-PL" sz="1500" dirty="0" smtClean="0">
                <a:latin typeface="Berylium" panose="02040602060501010103" pitchFamily="18" charset="-18"/>
              </a:rPr>
              <a:t>129, nr 376, </a:t>
            </a:r>
            <a:r>
              <a:rPr lang="pl-PL" sz="1500" dirty="0" err="1">
                <a:latin typeface="Berylium" panose="02040602060501010103" pitchFamily="18" charset="-18"/>
              </a:rPr>
              <a:t>tabl</a:t>
            </a:r>
            <a:r>
              <a:rPr lang="pl-PL" sz="1500" dirty="0">
                <a:latin typeface="Berylium" panose="02040602060501010103" pitchFamily="18" charset="-18"/>
              </a:rPr>
              <a:t> 11.</a:t>
            </a:r>
          </a:p>
          <a:p>
            <a:pPr marL="0" indent="0">
              <a:buNone/>
            </a:pPr>
            <a:r>
              <a:rPr lang="de-DE" sz="1500" dirty="0">
                <a:latin typeface="Berylium" panose="02040602060501010103" pitchFamily="18" charset="-18"/>
              </a:rPr>
              <a:t>Ulrich </a:t>
            </a:r>
            <a:r>
              <a:rPr lang="de-DE" sz="1500" dirty="0" err="1">
                <a:latin typeface="Berylium" panose="02040602060501010103" pitchFamily="18" charset="-18"/>
              </a:rPr>
              <a:t>Schmilewski</a:t>
            </a:r>
            <a:r>
              <a:rPr lang="de-DE" sz="1500" dirty="0">
                <a:latin typeface="Berylium" panose="02040602060501010103" pitchFamily="18" charset="-18"/>
              </a:rPr>
              <a:t>, </a:t>
            </a:r>
            <a:r>
              <a:rPr lang="de-DE" sz="1500" i="1" dirty="0">
                <a:latin typeface="Berylium" panose="02040602060501010103" pitchFamily="18" charset="-18"/>
              </a:rPr>
              <a:t>Der schlesische Adel bis zum Ende des 13. Jahrhunderts. Herkunft, Zusammensetzung  und politisch-gesellschaftliche Rolle</a:t>
            </a:r>
            <a:r>
              <a:rPr lang="de-DE" sz="1500" dirty="0">
                <a:latin typeface="Berylium" panose="02040602060501010103" pitchFamily="18" charset="-18"/>
              </a:rPr>
              <a:t>, Würzburg 2001, s. 85.</a:t>
            </a:r>
            <a:endParaRPr lang="pl-PL" sz="1500" dirty="0">
              <a:latin typeface="Berylium" panose="02040602060501010103" pitchFamily="18" charset="-18"/>
            </a:endParaRPr>
          </a:p>
          <a:p>
            <a:pPr marL="0" indent="0">
              <a:buNone/>
            </a:pPr>
            <a:r>
              <a:rPr lang="pl-PL" sz="1500" dirty="0">
                <a:latin typeface="Berylium" panose="02040602060501010103" pitchFamily="18" charset="-18"/>
              </a:rPr>
              <a:t>Roman Stelmach, </a:t>
            </a:r>
            <a:r>
              <a:rPr lang="pl-PL" sz="1500" i="1" dirty="0">
                <a:latin typeface="Berylium" panose="02040602060501010103" pitchFamily="18" charset="-18"/>
              </a:rPr>
              <a:t>Katalog średniowiecznych dokumentów przechowywanych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w </a:t>
            </a:r>
            <a:r>
              <a:rPr lang="pl-PL" sz="1500" i="1" dirty="0">
                <a:latin typeface="Berylium" panose="02040602060501010103" pitchFamily="18" charset="-18"/>
              </a:rPr>
              <a:t>Archiwum Państwowym we Wrocławiu</a:t>
            </a:r>
            <a:r>
              <a:rPr lang="pl-PL" sz="1500" dirty="0">
                <a:latin typeface="Berylium" panose="02040602060501010103" pitchFamily="18" charset="-18"/>
              </a:rPr>
              <a:t>, Racibórz 2014, s. 70, nr 927.</a:t>
            </a:r>
          </a:p>
          <a:p>
            <a:pPr marL="0" indent="0">
              <a:buNone/>
            </a:pPr>
            <a:r>
              <a:rPr lang="pl-PL" sz="1500" dirty="0">
                <a:latin typeface="Berylium" panose="02040602060501010103" pitchFamily="18" charset="-18"/>
              </a:rPr>
              <a:t>Alfred Znamierowski, </a:t>
            </a:r>
            <a:r>
              <a:rPr lang="pl-PL" sz="1500" i="1" dirty="0">
                <a:latin typeface="Berylium" panose="02040602060501010103" pitchFamily="18" charset="-18"/>
              </a:rPr>
              <a:t>Heraldyka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i </a:t>
            </a:r>
            <a:r>
              <a:rPr lang="pl-PL" sz="1500" i="1" dirty="0" err="1">
                <a:latin typeface="Berylium" panose="02040602060501010103" pitchFamily="18" charset="-18"/>
              </a:rPr>
              <a:t>weksylologia</a:t>
            </a:r>
            <a:r>
              <a:rPr lang="pl-PL" sz="1500" dirty="0">
                <a:latin typeface="Berylium" panose="02040602060501010103" pitchFamily="18" charset="-18"/>
              </a:rPr>
              <a:t>, Warszawa 2017, s. 220, </a:t>
            </a:r>
            <a:r>
              <a:rPr lang="pl-PL" sz="1500" dirty="0" smtClean="0">
                <a:latin typeface="Berylium" panose="02040602060501010103" pitchFamily="18" charset="-18"/>
              </a:rPr>
              <a:t>358.</a:t>
            </a:r>
          </a:p>
        </p:txBody>
      </p:sp>
    </p:spTree>
    <p:extLst>
      <p:ext uri="{BB962C8B-B14F-4D97-AF65-F5344CB8AC3E}">
        <p14:creationId xmlns:p14="http://schemas.microsoft.com/office/powerpoint/2010/main" val="36125261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fontScale="90000"/>
          </a:bodyPr>
          <a:lstStyle/>
          <a:p>
            <a:pPr>
              <a:spcAft>
                <a:spcPts val="0"/>
              </a:spcAft>
            </a:pPr>
            <a:r>
              <a:rPr lang="pl-PL" dirty="0">
                <a:latin typeface="Berylium" panose="02040602060501010103" pitchFamily="18" charset="-18"/>
              </a:rPr>
              <a:t>Rudiger </a:t>
            </a:r>
            <a:r>
              <a:rPr lang="pl-PL" dirty="0" err="1" smtClean="0">
                <a:latin typeface="Berylium" panose="02040602060501010103" pitchFamily="18" charset="-18"/>
              </a:rPr>
              <a:t>Doberschütz</a:t>
            </a:r>
            <a:r>
              <a:rPr lang="pl-PL" dirty="0" smtClean="0">
                <a:latin typeface="Berylium" panose="02040602060501010103" pitchFamily="18" charset="-18"/>
              </a:rPr>
              <a:t> </a:t>
            </a:r>
            <a:br>
              <a:rPr lang="pl-PL" dirty="0" smtClean="0">
                <a:latin typeface="Berylium" panose="02040602060501010103" pitchFamily="18" charset="-18"/>
              </a:rPr>
            </a:br>
            <a:r>
              <a:rPr lang="pl-PL" dirty="0" smtClean="0">
                <a:latin typeface="Berylium" panose="02040602060501010103" pitchFamily="18" charset="-18"/>
              </a:rPr>
              <a:t>(</a:t>
            </a:r>
            <a:r>
              <a:rPr lang="pl-PL" dirty="0">
                <a:latin typeface="Berylium" panose="02040602060501010103" pitchFamily="18" charset="-18"/>
              </a:rPr>
              <a:t>sędzia dziedziczny w Oleśnicy</a:t>
            </a:r>
            <a:r>
              <a:rPr lang="pl-PL" dirty="0" smtClean="0">
                <a:latin typeface="Berylium" panose="02040602060501010103" pitchFamily="18" charset="-18"/>
              </a:rPr>
              <a:t>), </a:t>
            </a:r>
            <a:br>
              <a:rPr lang="pl-PL" dirty="0" smtClean="0">
                <a:latin typeface="Berylium" panose="02040602060501010103" pitchFamily="18" charset="-18"/>
              </a:rPr>
            </a:br>
            <a:r>
              <a:rPr lang="pl-PL" dirty="0" smtClean="0">
                <a:latin typeface="Berylium" panose="02040602060501010103" pitchFamily="18" charset="-18"/>
              </a:rPr>
              <a:t>1324 r., rep. 125, sygn. 148 (163)</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267596" y="5807034"/>
            <a:ext cx="5924403" cy="1065903"/>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11" name="Symbol zastępczy zawartości 10">
            <a:hlinkClick r:id="rId2" tooltip="Kliknij aby obejrzeć pozostałe ujęcia"/>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267597" y="0"/>
            <a:ext cx="5924404" cy="5807033"/>
          </a:xfrm>
        </p:spPr>
      </p:pic>
      <p:pic>
        <p:nvPicPr>
          <p:cNvPr id="10" name="Symbol zastępczy zawartości 9">
            <a:hlinkClick r:id="rId4" tooltip="Kliknij aby obejrzeć pieczęć zdigitalizowaną w technice RTI"/>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 y="2859676"/>
            <a:ext cx="6019893" cy="4013261"/>
          </a:xfrm>
        </p:spPr>
      </p:pic>
    </p:spTree>
    <p:extLst>
      <p:ext uri="{BB962C8B-B14F-4D97-AF65-F5344CB8AC3E}">
        <p14:creationId xmlns:p14="http://schemas.microsoft.com/office/powerpoint/2010/main" val="28320445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Rudiger </a:t>
            </a:r>
            <a:r>
              <a:rPr lang="pl-PL" dirty="0" err="1">
                <a:latin typeface="Berylium" panose="02040602060501010103" pitchFamily="18" charset="-18"/>
              </a:rPr>
              <a:t>Doberschütz</a:t>
            </a:r>
            <a:r>
              <a:rPr lang="pl-PL" dirty="0">
                <a:latin typeface="Berylium" panose="02040602060501010103" pitchFamily="18" charset="-18"/>
              </a:rPr>
              <a:t> </a:t>
            </a:r>
            <a:r>
              <a:rPr lang="pl-PL" dirty="0" smtClean="0">
                <a:latin typeface="Berylium" panose="02040602060501010103" pitchFamily="18" charset="-18"/>
              </a:rPr>
              <a:t>(</a:t>
            </a:r>
            <a:r>
              <a:rPr lang="pl-PL" dirty="0">
                <a:latin typeface="Berylium" panose="02040602060501010103" pitchFamily="18" charset="-18"/>
              </a:rPr>
              <a:t>sędzia dziedziczny w Oleśnicy), </a:t>
            </a:r>
            <a:br>
              <a:rPr lang="pl-PL" dirty="0">
                <a:latin typeface="Berylium" panose="02040602060501010103" pitchFamily="18" charset="-18"/>
              </a:rPr>
            </a:br>
            <a:r>
              <a:rPr lang="pl-PL" dirty="0">
                <a:latin typeface="Berylium" panose="02040602060501010103" pitchFamily="18" charset="-18"/>
              </a:rPr>
              <a:t>1324 r., rep. 125, sygn. 148 (163)</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Rudigera </a:t>
            </a:r>
            <a:r>
              <a:rPr lang="pl-PL" sz="1800" b="1" dirty="0" err="1">
                <a:latin typeface="Berylium" panose="02040602060501010103" pitchFamily="18" charset="-18"/>
              </a:rPr>
              <a:t>Doberschütza</a:t>
            </a:r>
            <a:r>
              <a:rPr lang="pl-PL" sz="1800" b="1" dirty="0">
                <a:latin typeface="Berylium" panose="02040602060501010103" pitchFamily="18" charset="-18"/>
              </a:rPr>
              <a:t>, sędziego dziedzicznego w Oleśnicy</a:t>
            </a:r>
            <a:r>
              <a:rPr lang="pl-PL" sz="1800" dirty="0">
                <a:latin typeface="Berylium" panose="02040602060501010103" pitchFamily="18" charset="-18"/>
              </a:rPr>
              <a:t>, zachowana przy dokumencie z 10 V 1324 r. wystawionym w Oleśnicy, w którym Rudiger potwierdza rozstrzygnięcie sporu pomiędzy wymienionymi stronami przez miejscowych ławników. </a:t>
            </a: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herbem na tarczy. </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Tarcza herbowa na wprost, na której </a:t>
            </a:r>
            <a:r>
              <a:rPr lang="pl-PL" sz="1800" dirty="0" err="1">
                <a:latin typeface="Berylium" panose="02040602060501010103" pitchFamily="18" charset="-18"/>
              </a:rPr>
              <a:t>majuskulna</a:t>
            </a:r>
            <a:r>
              <a:rPr lang="pl-PL" sz="1800" dirty="0">
                <a:latin typeface="Berylium" panose="02040602060501010103" pitchFamily="18" charset="-18"/>
              </a:rPr>
              <a:t> litera S. </a:t>
            </a:r>
          </a:p>
          <a:p>
            <a:pPr marL="0" indent="0" algn="just">
              <a:buNone/>
            </a:pPr>
            <a:r>
              <a:rPr lang="pl-PL" sz="1800" dirty="0">
                <a:latin typeface="Berylium" panose="02040602060501010103" pitchFamily="18" charset="-18"/>
              </a:rPr>
              <a:t>Napis majuskułą gotycką: [+ S R]VDEGERIS [...] D(e) OLSNICZ”:</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1, Wrocław 2018,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s</a:t>
            </a:r>
            <a:r>
              <a:rPr lang="pl-PL" sz="1800" dirty="0">
                <a:latin typeface="Berylium" panose="02040602060501010103" pitchFamily="18" charset="-18"/>
              </a:rPr>
              <a:t>. 227-228, nr 148.</a:t>
            </a:r>
          </a:p>
          <a:p>
            <a:pPr marL="0" indent="0" algn="just">
              <a:buNone/>
            </a:pPr>
            <a:r>
              <a:rPr lang="pl-PL" sz="1800" b="1" dirty="0">
                <a:latin typeface="Berylium" panose="02040602060501010103" pitchFamily="18" charset="-18"/>
              </a:rPr>
              <a:t>Godło z dominującym motywem roślinnym, astronomicznym, abstrakcyjnym i in.</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Monogram o niejasnym znaczeniu, prawdopodobnie wywodzący się z tradycji górnołużyckiego rodu </a:t>
            </a:r>
            <a:r>
              <a:rPr lang="pl-PL" sz="1800" dirty="0" err="1">
                <a:latin typeface="Berylium" panose="02040602060501010103" pitchFamily="18" charset="-18"/>
              </a:rPr>
              <a:t>Doberschütz</a:t>
            </a:r>
            <a:r>
              <a:rPr lang="pl-PL" sz="1800" dirty="0" smtClean="0">
                <a:latin typeface="Berylium" panose="02040602060501010103" pitchFamily="18" charset="-18"/>
              </a:rPr>
              <a:t>. Forma podobna do występującego później herbu Bylina, gdzie w polu czerwonym srebrna </a:t>
            </a:r>
            <a:r>
              <a:rPr lang="pl-PL" sz="1800" dirty="0" err="1" smtClean="0">
                <a:latin typeface="Berylium" panose="02040602060501010103" pitchFamily="18" charset="-18"/>
              </a:rPr>
              <a:t>krzywaśń</a:t>
            </a:r>
            <a:r>
              <a:rPr lang="pl-PL" sz="1800" dirty="0" smtClean="0">
                <a:latin typeface="Berylium" panose="02040602060501010103" pitchFamily="18" charset="-18"/>
              </a:rPr>
              <a:t> o kształtach </a:t>
            </a:r>
            <a:r>
              <a:rPr lang="pl-PL" sz="1800" dirty="0" err="1" smtClean="0">
                <a:latin typeface="Berylium" panose="02040602060501010103" pitchFamily="18" charset="-18"/>
              </a:rPr>
              <a:t>majuskulnego</a:t>
            </a:r>
            <a:r>
              <a:rPr lang="pl-PL" sz="1800" dirty="0" smtClean="0">
                <a:latin typeface="Berylium" panose="02040602060501010103" pitchFamily="18" charset="-18"/>
              </a:rPr>
              <a:t> S.</a:t>
            </a: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700" b="1" dirty="0">
                <a:latin typeface="Berylium" panose="02040602060501010103" pitchFamily="18" charset="-18"/>
              </a:rPr>
              <a:t>Materiał:</a:t>
            </a:r>
            <a:endParaRPr lang="pl-PL" sz="1700" dirty="0">
              <a:latin typeface="Berylium" panose="02040602060501010103" pitchFamily="18" charset="-18"/>
            </a:endParaRPr>
          </a:p>
          <a:p>
            <a:pPr marL="0" indent="0">
              <a:buNone/>
            </a:pPr>
            <a:r>
              <a:rPr lang="pl-PL" sz="1700" dirty="0">
                <a:latin typeface="Berylium" panose="02040602060501010103" pitchFamily="18" charset="-18"/>
              </a:rPr>
              <a:t>Wosk naturalny, jasny i przejrzysty. Pieczęć podwieszona na pasku pergaminowym</a:t>
            </a:r>
            <a:r>
              <a:rPr lang="pl-PL" sz="1700" dirty="0" smtClean="0">
                <a:latin typeface="Berylium" panose="02040602060501010103" pitchFamily="18" charset="-18"/>
              </a:rPr>
              <a:t>.</a:t>
            </a:r>
            <a:endParaRPr lang="pl-PL" sz="1700" dirty="0">
              <a:latin typeface="Berylium" panose="02040602060501010103" pitchFamily="18" charset="-18"/>
            </a:endParaRPr>
          </a:p>
          <a:p>
            <a:pPr marL="0" indent="0">
              <a:buNone/>
            </a:pPr>
            <a:r>
              <a:rPr lang="pl-PL" sz="1700" b="1" dirty="0">
                <a:latin typeface="Berylium" panose="02040602060501010103" pitchFamily="18" charset="-18"/>
              </a:rPr>
              <a:t>Wymiary:</a:t>
            </a:r>
            <a:endParaRPr lang="pl-PL" sz="1700" dirty="0">
              <a:latin typeface="Berylium" panose="02040602060501010103" pitchFamily="18" charset="-18"/>
            </a:endParaRPr>
          </a:p>
          <a:p>
            <a:pPr marL="0" indent="0">
              <a:buNone/>
            </a:pPr>
            <a:r>
              <a:rPr lang="pl-PL" sz="1700" dirty="0">
                <a:latin typeface="Berylium" panose="02040602060501010103" pitchFamily="18" charset="-18"/>
              </a:rPr>
              <a:t>ø 30 mm</a:t>
            </a:r>
          </a:p>
          <a:p>
            <a:pPr marL="0" indent="0">
              <a:buNone/>
            </a:pPr>
            <a:endParaRPr lang="pl-PL" sz="1700" dirty="0">
              <a:latin typeface="Berylium" panose="02040602060501010103" pitchFamily="18" charset="-18"/>
            </a:endParaRPr>
          </a:p>
          <a:p>
            <a:pPr marL="0" indent="0">
              <a:buNone/>
            </a:pPr>
            <a:r>
              <a:rPr lang="pl-PL" sz="1700" b="1" dirty="0">
                <a:latin typeface="Berylium" panose="02040602060501010103" pitchFamily="18" charset="-18"/>
              </a:rPr>
              <a:t>Dalsza literatura:</a:t>
            </a:r>
            <a:endParaRPr lang="pl-PL" sz="1700" dirty="0">
              <a:latin typeface="Berylium" panose="02040602060501010103" pitchFamily="18" charset="-18"/>
            </a:endParaRPr>
          </a:p>
          <a:p>
            <a:pPr marL="0" indent="0">
              <a:buNone/>
            </a:pPr>
            <a:r>
              <a:rPr lang="de-DE" sz="1700" dirty="0">
                <a:latin typeface="Berylium" panose="02040602060501010103" pitchFamily="18" charset="-18"/>
              </a:rPr>
              <a:t>Paul </a:t>
            </a:r>
            <a:r>
              <a:rPr lang="de-DE" sz="1700" dirty="0" err="1">
                <a:latin typeface="Berylium" panose="02040602060501010103" pitchFamily="18" charset="-18"/>
              </a:rPr>
              <a:t>Pfotenhauer</a:t>
            </a:r>
            <a:r>
              <a:rPr lang="de-DE" sz="1700" dirty="0">
                <a:latin typeface="Berylium" panose="02040602060501010103" pitchFamily="18" charset="-18"/>
              </a:rPr>
              <a:t>, </a:t>
            </a:r>
            <a:r>
              <a:rPr lang="de-DE" sz="1700" i="1" dirty="0">
                <a:latin typeface="Berylium" panose="02040602060501010103" pitchFamily="18" charset="-18"/>
              </a:rPr>
              <a:t>Die schlesischen Siegel von 1250-1300 beziehentlich 1327</a:t>
            </a:r>
            <a:r>
              <a:rPr lang="de-DE" sz="1700" dirty="0">
                <a:latin typeface="Berylium" panose="02040602060501010103" pitchFamily="18" charset="-18"/>
              </a:rPr>
              <a:t>, Breslau 1879, </a:t>
            </a:r>
            <a:r>
              <a:rPr lang="de-DE" sz="1700" dirty="0" err="1">
                <a:latin typeface="Berylium" panose="02040602060501010103" pitchFamily="18" charset="-18"/>
              </a:rPr>
              <a:t>tabl</a:t>
            </a:r>
            <a:r>
              <a:rPr lang="de-DE" sz="1700" dirty="0">
                <a:latin typeface="Berylium" panose="02040602060501010103" pitchFamily="18" charset="-18"/>
              </a:rPr>
              <a:t>. </a:t>
            </a:r>
            <a:r>
              <a:rPr lang="pl-PL" sz="1700" dirty="0" smtClean="0">
                <a:latin typeface="Berylium" panose="02040602060501010103" pitchFamily="18" charset="-18"/>
              </a:rPr>
              <a:t>IX, </a:t>
            </a:r>
            <a:r>
              <a:rPr lang="pl-PL" sz="1700" dirty="0">
                <a:latin typeface="Berylium" panose="02040602060501010103" pitchFamily="18" charset="-18"/>
              </a:rPr>
              <a:t>nr </a:t>
            </a:r>
            <a:r>
              <a:rPr lang="pl-PL" sz="1700" dirty="0" smtClean="0">
                <a:latin typeface="Berylium" panose="02040602060501010103" pitchFamily="18" charset="-18"/>
              </a:rPr>
              <a:t>89.</a:t>
            </a:r>
          </a:p>
          <a:p>
            <a:pPr marL="0" indent="0">
              <a:buNone/>
            </a:pPr>
            <a:r>
              <a:rPr lang="pl-PL" sz="1700" dirty="0" smtClean="0">
                <a:latin typeface="Berylium" panose="02040602060501010103" pitchFamily="18" charset="-18"/>
              </a:rPr>
              <a:t>Roman </a:t>
            </a:r>
            <a:r>
              <a:rPr lang="pl-PL" sz="1700" dirty="0">
                <a:latin typeface="Berylium" panose="02040602060501010103" pitchFamily="18" charset="-18"/>
              </a:rPr>
              <a:t>Stelmach, </a:t>
            </a:r>
            <a:r>
              <a:rPr lang="pl-PL" sz="1700" i="1" dirty="0">
                <a:latin typeface="Berylium" panose="02040602060501010103" pitchFamily="18" charset="-18"/>
              </a:rPr>
              <a:t>Katalog średniowiecznych dokumentów przechowywanych w Archiwum Państwowym we Wrocławiu</a:t>
            </a:r>
            <a:r>
              <a:rPr lang="pl-PL" sz="1700" dirty="0">
                <a:latin typeface="Berylium" panose="02040602060501010103" pitchFamily="18" charset="-18"/>
              </a:rPr>
              <a:t>, Racibórz 2014, s. 98, nr 1531</a:t>
            </a:r>
            <a:r>
              <a:rPr lang="pl-PL" sz="1700" dirty="0" smtClean="0">
                <a:latin typeface="Berylium" panose="02040602060501010103" pitchFamily="18" charset="-18"/>
              </a:rPr>
              <a:t>.</a:t>
            </a:r>
          </a:p>
          <a:p>
            <a:pPr marL="0" indent="0">
              <a:buNone/>
            </a:pPr>
            <a:r>
              <a:rPr lang="pl-PL" sz="1700" dirty="0" smtClean="0">
                <a:latin typeface="Berylium" panose="02040602060501010103" pitchFamily="18" charset="-18"/>
              </a:rPr>
              <a:t>Józef Szymański, </a:t>
            </a:r>
            <a:r>
              <a:rPr lang="pl-PL" sz="1700" i="1" dirty="0" smtClean="0">
                <a:latin typeface="Berylium" panose="02040602060501010103" pitchFamily="18" charset="-18"/>
              </a:rPr>
              <a:t>Herbarz średniowiecznego rycerstwa polskiego</a:t>
            </a:r>
            <a:r>
              <a:rPr lang="pl-PL" sz="1700" dirty="0" smtClean="0">
                <a:latin typeface="Berylium" panose="02040602060501010103" pitchFamily="18" charset="-18"/>
              </a:rPr>
              <a:t>, Warszawa 1993, s. 95-96.</a:t>
            </a:r>
          </a:p>
        </p:txBody>
      </p:sp>
    </p:spTree>
    <p:extLst>
      <p:ext uri="{BB962C8B-B14F-4D97-AF65-F5344CB8AC3E}">
        <p14:creationId xmlns:p14="http://schemas.microsoft.com/office/powerpoint/2010/main" val="16609964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smtClean="0">
                <a:latin typeface="Berylium" panose="02040602060501010103" pitchFamily="18" charset="-18"/>
              </a:rPr>
              <a:t>Mikołaj, wójt </a:t>
            </a:r>
            <a:r>
              <a:rPr lang="pl-PL" dirty="0">
                <a:latin typeface="Berylium" panose="02040602060501010103" pitchFamily="18" charset="-18"/>
              </a:rPr>
              <a:t>Trzebnicy, 1321 r., </a:t>
            </a:r>
            <a:br>
              <a:rPr lang="pl-PL" dirty="0">
                <a:latin typeface="Berylium" panose="02040602060501010103" pitchFamily="18" charset="-18"/>
              </a:rPr>
            </a:br>
            <a:r>
              <a:rPr lang="pl-PL" dirty="0">
                <a:latin typeface="Berylium" panose="02040602060501010103" pitchFamily="18" charset="-18"/>
              </a:rPr>
              <a:t>rep. 125, sygn. 145 (161a)</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822185" y="5949538"/>
            <a:ext cx="5369814" cy="923399"/>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74614"/>
            <a:ext cx="5997486" cy="3998323"/>
          </a:xfrm>
        </p:spPr>
      </p:pic>
      <p:pic>
        <p:nvPicPr>
          <p:cNvPr id="8" name="Symbol zastępczy zawartości 7">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822185" y="1"/>
            <a:ext cx="5369815" cy="5949537"/>
          </a:xfrm>
        </p:spPr>
      </p:pic>
    </p:spTree>
    <p:extLst>
      <p:ext uri="{BB962C8B-B14F-4D97-AF65-F5344CB8AC3E}">
        <p14:creationId xmlns:p14="http://schemas.microsoft.com/office/powerpoint/2010/main" val="14718770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smtClean="0">
                <a:latin typeface="Berylium" panose="02040602060501010103" pitchFamily="18" charset="-18"/>
              </a:rPr>
              <a:t>Ulryk Schenk, 1332 r.,</a:t>
            </a:r>
            <a:br>
              <a:rPr lang="pl-PL" dirty="0" smtClean="0">
                <a:latin typeface="Berylium" panose="02040602060501010103" pitchFamily="18" charset="-18"/>
              </a:rPr>
            </a:br>
            <a:r>
              <a:rPr lang="pl-PL" dirty="0" smtClean="0">
                <a:latin typeface="Berylium" panose="02040602060501010103" pitchFamily="18" charset="-18"/>
              </a:rPr>
              <a:t>rep. 67, sygn. 185 (213 – P)</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229656" y="5807034"/>
            <a:ext cx="5962344" cy="1065903"/>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6019893" cy="4013261"/>
          </a:xfrm>
        </p:spPr>
      </p:pic>
      <p:pic>
        <p:nvPicPr>
          <p:cNvPr id="8" name="Symbol zastępczy zawartości 7">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229655" y="0"/>
            <a:ext cx="5962345" cy="5807033"/>
          </a:xfrm>
        </p:spPr>
      </p:pic>
    </p:spTree>
    <p:extLst>
      <p:ext uri="{BB962C8B-B14F-4D97-AF65-F5344CB8AC3E}">
        <p14:creationId xmlns:p14="http://schemas.microsoft.com/office/powerpoint/2010/main" val="41451407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Ulryk Schenk, 1332 r</a:t>
            </a:r>
            <a:r>
              <a:rPr lang="pl-PL" dirty="0" smtClean="0">
                <a:latin typeface="Berylium" panose="02040602060501010103" pitchFamily="18" charset="-18"/>
              </a:rPr>
              <a:t>., rep</a:t>
            </a:r>
            <a:r>
              <a:rPr lang="pl-PL" dirty="0">
                <a:latin typeface="Berylium" panose="02040602060501010103" pitchFamily="18" charset="-18"/>
              </a:rPr>
              <a:t>. 67, sygn. 185 (213 – P)</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Ulryka Schenka</a:t>
            </a:r>
            <a:r>
              <a:rPr lang="pl-PL" sz="1800" dirty="0">
                <a:latin typeface="Berylium" panose="02040602060501010103" pitchFamily="18" charset="-18"/>
              </a:rPr>
              <a:t> zachowana przy dokumencie z 27 IX 1332 r. (prawa) wystawionym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Oławie, w którym m.in. Ulryk potwierdza transakcję zawartą pomiędzy osobami trzecimi. </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herbem na tarczy.</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W polu pieczęci dwudzielna w słup tarcza herbowa na wprost, pole prawe puste, na polu lewym trzy blanki w pas, wokół tarczy dekoracyjna, ryta podwójną linią i wpisana w okręg rozetka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siedmiu płatków (dwóch par po bokach, jednym od czoła i po jednym w górnych narożnikach tarczy). </a:t>
            </a:r>
          </a:p>
          <a:p>
            <a:pPr marL="0" indent="0" algn="just">
              <a:buNone/>
            </a:pPr>
            <a:r>
              <a:rPr lang="pl-PL" sz="1800" dirty="0">
                <a:latin typeface="Berylium" panose="02040602060501010103" pitchFamily="18" charset="-18"/>
              </a:rPr>
              <a:t>Napis majuskułą gotycką: + S . VLRICI . D(e) . SIFRITZDORF”:</a:t>
            </a:r>
          </a:p>
          <a:p>
            <a:pPr marL="0" indent="0" algn="just">
              <a:buNone/>
            </a:pPr>
            <a:r>
              <a:rPr lang="pl-PL" sz="1600" dirty="0">
                <a:latin typeface="Berylium" panose="02040602060501010103" pitchFamily="18" charset="-18"/>
              </a:rPr>
              <a:t>Marek Wójcik, </a:t>
            </a:r>
            <a:r>
              <a:rPr lang="pl-PL" sz="1600" i="1" dirty="0">
                <a:latin typeface="Berylium" panose="02040602060501010103" pitchFamily="18" charset="-18"/>
              </a:rPr>
              <a:t>Pieczęcie rycerstwa śląskiego w dobie </a:t>
            </a:r>
            <a:r>
              <a:rPr lang="pl-PL" sz="1600" i="1" dirty="0" err="1">
                <a:latin typeface="Berylium" panose="02040602060501010103" pitchFamily="18" charset="-18"/>
              </a:rPr>
              <a:t>przedhusyckiej</a:t>
            </a:r>
            <a:r>
              <a:rPr lang="pl-PL" sz="1600" dirty="0">
                <a:latin typeface="Berylium" panose="02040602060501010103" pitchFamily="18" charset="-18"/>
              </a:rPr>
              <a:t>, t. 2, Wrocław 2018, </a:t>
            </a:r>
            <a:r>
              <a:rPr lang="pl-PL" sz="1600" dirty="0" smtClean="0">
                <a:latin typeface="Berylium" panose="02040602060501010103" pitchFamily="18" charset="-18"/>
              </a:rPr>
              <a:t>s</a:t>
            </a:r>
            <a:r>
              <a:rPr lang="pl-PL" sz="1600" dirty="0">
                <a:latin typeface="Berylium" panose="02040602060501010103" pitchFamily="18" charset="-18"/>
              </a:rPr>
              <a:t>. 703-704, nr 699.</a:t>
            </a:r>
          </a:p>
          <a:p>
            <a:pPr marL="0" indent="0" algn="just">
              <a:buNone/>
            </a:pPr>
            <a:r>
              <a:rPr lang="pl-PL" sz="1800" b="1" dirty="0">
                <a:latin typeface="Berylium" panose="02040602060501010103" pitchFamily="18" charset="-18"/>
              </a:rPr>
              <a:t>Godło z dominującym motywem roślinnym, astronomicznym, abstrakcyjnym i in.</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Blanki wieńczące średniowieczny mur obronny to częsty motyw w heraldyce o jasnej wymowie symbolicznej, tu powtórzony trzykrotnie. Podział tarczy herbowej, tu w słup, stosowano dla herbów powstałych wskutek połącznia rodów poprzez małżeństwo.</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naturalny</a:t>
            </a:r>
            <a:r>
              <a:rPr lang="pl-PL" sz="1600" dirty="0" smtClean="0">
                <a:latin typeface="Berylium" panose="02040602060501010103" pitchFamily="18" charset="-18"/>
              </a:rPr>
              <a:t>, </a:t>
            </a:r>
            <a:r>
              <a:rPr lang="pl-PL" sz="1600" dirty="0">
                <a:latin typeface="Berylium" panose="02040602060501010103" pitchFamily="18" charset="-18"/>
              </a:rPr>
              <a:t>matowy. Pieczęć podwieszona na niebarwionym sznurze</a:t>
            </a:r>
            <a:r>
              <a:rPr lang="pl-PL" sz="1600" dirty="0" smtClean="0">
                <a:latin typeface="Berylium" panose="02040602060501010103" pitchFamily="18" charset="-18"/>
              </a:rPr>
              <a:t>.</a:t>
            </a:r>
            <a:endParaRPr lang="pl-PL" sz="1600" dirty="0">
              <a:latin typeface="Berylium" panose="02040602060501010103" pitchFamily="18" charset="-18"/>
            </a:endParaRPr>
          </a:p>
          <a:p>
            <a:pPr marL="0" indent="0">
              <a:buNone/>
            </a:pPr>
            <a:endParaRPr lang="pl-PL" sz="1600" b="1" dirty="0" smtClean="0">
              <a:latin typeface="Berylium" panose="02040602060501010103" pitchFamily="18" charset="-18"/>
            </a:endParaRPr>
          </a:p>
          <a:p>
            <a:pPr marL="0" indent="0">
              <a:buNone/>
            </a:pPr>
            <a:r>
              <a:rPr lang="pl-PL" sz="1600" b="1" dirty="0" smtClean="0">
                <a:latin typeface="Berylium" panose="02040602060501010103" pitchFamily="18" charset="-18"/>
              </a:rPr>
              <a:t>Wymiary</a:t>
            </a:r>
            <a:r>
              <a:rPr lang="pl-PL" sz="1600" b="1" dirty="0">
                <a:latin typeface="Berylium" panose="02040602060501010103" pitchFamily="18" charset="-18"/>
              </a:rPr>
              <a:t>:</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30 </a:t>
            </a:r>
            <a:r>
              <a:rPr lang="pl-PL" sz="1600" dirty="0" smtClean="0">
                <a:latin typeface="Berylium" panose="02040602060501010103" pitchFamily="18" charset="-18"/>
              </a:rPr>
              <a:t>mm</a:t>
            </a:r>
            <a:endParaRPr lang="pl-PL" sz="1600" dirty="0">
              <a:latin typeface="Berylium" panose="02040602060501010103" pitchFamily="18" charset="-18"/>
            </a:endParaRPr>
          </a:p>
          <a:p>
            <a:pPr marL="0" indent="0">
              <a:buNone/>
            </a:pPr>
            <a:endParaRPr lang="pl-PL" sz="1600" b="1" dirty="0" smtClean="0">
              <a:latin typeface="Berylium" panose="02040602060501010103" pitchFamily="18" charset="-18"/>
            </a:endParaRPr>
          </a:p>
          <a:p>
            <a:pPr marL="0" indent="0">
              <a:buNone/>
            </a:pPr>
            <a:r>
              <a:rPr lang="pl-PL" sz="1600" b="1" dirty="0" smtClean="0">
                <a:latin typeface="Berylium" panose="02040602060501010103" pitchFamily="18" charset="-18"/>
              </a:rPr>
              <a:t>Dalsza </a:t>
            </a:r>
            <a:r>
              <a:rPr lang="pl-PL" sz="1600" b="1" dirty="0">
                <a:latin typeface="Berylium" panose="02040602060501010103" pitchFamily="18" charset="-18"/>
              </a:rPr>
              <a:t>literatura:</a:t>
            </a:r>
            <a:endParaRPr lang="pl-PL" sz="1600" dirty="0">
              <a:latin typeface="Berylium" panose="02040602060501010103" pitchFamily="18" charset="-18"/>
            </a:endParaRPr>
          </a:p>
          <a:p>
            <a:pPr marL="0" indent="0">
              <a:buNone/>
            </a:pPr>
            <a:r>
              <a:rPr lang="pl-PL" sz="1600" dirty="0" smtClean="0">
                <a:latin typeface="Berylium" panose="02040602060501010103" pitchFamily="18" charset="-18"/>
              </a:rPr>
              <a:t>Tomasz </a:t>
            </a:r>
            <a:r>
              <a:rPr lang="pl-PL" sz="1600" dirty="0">
                <a:latin typeface="Berylium" panose="02040602060501010103" pitchFamily="18" charset="-18"/>
              </a:rPr>
              <a:t>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294-295.</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Racibórz 2014, s. 113, nr 1815.</a:t>
            </a:r>
          </a:p>
          <a:p>
            <a:pPr marL="0" indent="0">
              <a:buNone/>
            </a:pPr>
            <a:r>
              <a:rPr lang="pl-PL" sz="1600" dirty="0">
                <a:latin typeface="Berylium" panose="02040602060501010103" pitchFamily="18" charset="-18"/>
              </a:rPr>
              <a:t>Alfred Znamierowski, </a:t>
            </a:r>
            <a:r>
              <a:rPr lang="pl-PL" sz="1600" i="1" dirty="0">
                <a:latin typeface="Berylium" panose="02040602060501010103" pitchFamily="18" charset="-18"/>
              </a:rPr>
              <a:t>Heraldyka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s. 45-46, 324-325.</a:t>
            </a:r>
            <a:endParaRPr lang="pl-PL" sz="1600" dirty="0" smtClean="0">
              <a:latin typeface="Berylium" panose="02040602060501010103" pitchFamily="18" charset="-18"/>
            </a:endParaRPr>
          </a:p>
        </p:txBody>
      </p:sp>
    </p:spTree>
    <p:extLst>
      <p:ext uri="{BB962C8B-B14F-4D97-AF65-F5344CB8AC3E}">
        <p14:creationId xmlns:p14="http://schemas.microsoft.com/office/powerpoint/2010/main" val="22421952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fontScale="90000"/>
          </a:bodyPr>
          <a:lstStyle/>
          <a:p>
            <a:pPr>
              <a:spcAft>
                <a:spcPts val="0"/>
              </a:spcAft>
            </a:pPr>
            <a:r>
              <a:rPr lang="pl-PL" dirty="0" err="1" smtClean="0">
                <a:latin typeface="Berylium" panose="02040602060501010103" pitchFamily="18" charset="-18"/>
              </a:rPr>
              <a:t>Rypert</a:t>
            </a:r>
            <a:r>
              <a:rPr lang="pl-PL" dirty="0" smtClean="0">
                <a:latin typeface="Berylium" panose="02040602060501010103" pitchFamily="18" charset="-18"/>
              </a:rPr>
              <a:t> (Rupert) </a:t>
            </a:r>
            <a:r>
              <a:rPr lang="pl-PL" dirty="0" err="1" smtClean="0">
                <a:latin typeface="Berylium" panose="02040602060501010103" pitchFamily="18" charset="-18"/>
              </a:rPr>
              <a:t>Bolz</a:t>
            </a:r>
            <a:r>
              <a:rPr lang="pl-PL" dirty="0" smtClean="0">
                <a:latin typeface="Berylium" panose="02040602060501010103" pitchFamily="18" charset="-18"/>
              </a:rPr>
              <a:t> </a:t>
            </a:r>
            <a:br>
              <a:rPr lang="pl-PL" dirty="0" smtClean="0">
                <a:latin typeface="Berylium" panose="02040602060501010103" pitchFamily="18" charset="-18"/>
              </a:rPr>
            </a:br>
            <a:r>
              <a:rPr lang="pl-PL" dirty="0" smtClean="0">
                <a:latin typeface="Berylium" panose="02040602060501010103" pitchFamily="18" charset="-18"/>
              </a:rPr>
              <a:t>(sędzia dworski w Świdnicy),</a:t>
            </a:r>
            <a:br>
              <a:rPr lang="pl-PL" dirty="0" smtClean="0">
                <a:latin typeface="Berylium" panose="02040602060501010103" pitchFamily="18" charset="-18"/>
              </a:rPr>
            </a:br>
            <a:r>
              <a:rPr lang="pl-PL" dirty="0" smtClean="0">
                <a:latin typeface="Berylium" panose="02040602060501010103" pitchFamily="18" charset="-18"/>
              </a:rPr>
              <a:t>1318 r., rep. 84, sygn. 32 (64)</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177441" y="5807034"/>
            <a:ext cx="6014559" cy="1065903"/>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7" name="Symbol zastępczy zawartości 6">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5997487" cy="3998324"/>
          </a:xfrm>
        </p:spPr>
      </p:pic>
      <p:pic>
        <p:nvPicPr>
          <p:cNvPr id="10" name="Symbol zastępczy zawartości 9">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177441" y="0"/>
            <a:ext cx="6014559" cy="5807034"/>
          </a:xfrm>
        </p:spPr>
      </p:pic>
    </p:spTree>
    <p:extLst>
      <p:ext uri="{BB962C8B-B14F-4D97-AF65-F5344CB8AC3E}">
        <p14:creationId xmlns:p14="http://schemas.microsoft.com/office/powerpoint/2010/main" val="35629038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err="1" smtClean="0">
                <a:latin typeface="Berylium" panose="02040602060501010103" pitchFamily="18" charset="-18"/>
              </a:rPr>
              <a:t>Rypert</a:t>
            </a:r>
            <a:r>
              <a:rPr lang="pl-PL" dirty="0" smtClean="0">
                <a:latin typeface="Berylium" panose="02040602060501010103" pitchFamily="18" charset="-18"/>
              </a:rPr>
              <a:t> (Rupert) </a:t>
            </a:r>
            <a:r>
              <a:rPr lang="pl-PL" dirty="0" err="1">
                <a:latin typeface="Berylium" panose="02040602060501010103" pitchFamily="18" charset="-18"/>
              </a:rPr>
              <a:t>Bolz</a:t>
            </a:r>
            <a:r>
              <a:rPr lang="pl-PL" dirty="0">
                <a:latin typeface="Berylium" panose="02040602060501010103" pitchFamily="18" charset="-18"/>
              </a:rPr>
              <a:t> </a:t>
            </a:r>
            <a:r>
              <a:rPr lang="pl-PL" dirty="0" smtClean="0">
                <a:latin typeface="Berylium" panose="02040602060501010103" pitchFamily="18" charset="-18"/>
              </a:rPr>
              <a:t>(</a:t>
            </a:r>
            <a:r>
              <a:rPr lang="pl-PL" dirty="0">
                <a:latin typeface="Berylium" panose="02040602060501010103" pitchFamily="18" charset="-18"/>
              </a:rPr>
              <a:t>sędzia dworski w Świdnicy</a:t>
            </a:r>
            <a:r>
              <a:rPr lang="pl-PL" dirty="0" smtClean="0">
                <a:latin typeface="Berylium" panose="02040602060501010103" pitchFamily="18" charset="-18"/>
              </a:rPr>
              <a:t>), </a:t>
            </a:r>
            <a:br>
              <a:rPr lang="pl-PL" dirty="0" smtClean="0">
                <a:latin typeface="Berylium" panose="02040602060501010103" pitchFamily="18" charset="-18"/>
              </a:rPr>
            </a:br>
            <a:r>
              <a:rPr lang="pl-PL" dirty="0" smtClean="0">
                <a:latin typeface="Berylium" panose="02040602060501010103" pitchFamily="18" charset="-18"/>
              </a:rPr>
              <a:t>1318 </a:t>
            </a:r>
            <a:r>
              <a:rPr lang="pl-PL" dirty="0">
                <a:latin typeface="Berylium" panose="02040602060501010103" pitchFamily="18" charset="-18"/>
              </a:rPr>
              <a:t>r., </a:t>
            </a:r>
            <a:r>
              <a:rPr lang="pl-PL" dirty="0" smtClean="0">
                <a:latin typeface="Berylium" panose="02040602060501010103" pitchFamily="18" charset="-18"/>
              </a:rPr>
              <a:t>rep</a:t>
            </a:r>
            <a:r>
              <a:rPr lang="pl-PL" dirty="0">
                <a:latin typeface="Berylium" panose="02040602060501010103" pitchFamily="18" charset="-18"/>
              </a:rPr>
              <a:t>. 84, sygn. 32 (64)</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err="1" smtClean="0">
                <a:latin typeface="Berylium" panose="02040602060501010103" pitchFamily="18" charset="-18"/>
              </a:rPr>
              <a:t>Ryperta</a:t>
            </a:r>
            <a:r>
              <a:rPr lang="pl-PL" sz="1800" b="1" dirty="0" smtClean="0">
                <a:latin typeface="Berylium" panose="02040602060501010103" pitchFamily="18" charset="-18"/>
              </a:rPr>
              <a:t> (Ruperta) </a:t>
            </a:r>
            <a:r>
              <a:rPr lang="pl-PL" sz="1800" b="1" dirty="0" err="1">
                <a:latin typeface="Berylium" panose="02040602060501010103" pitchFamily="18" charset="-18"/>
              </a:rPr>
              <a:t>Bolza</a:t>
            </a:r>
            <a:r>
              <a:rPr lang="pl-PL" sz="1800" b="1" dirty="0">
                <a:latin typeface="Berylium" panose="02040602060501010103" pitchFamily="18" charset="-18"/>
              </a:rPr>
              <a:t>, sędziego dworskiego w Świdnicy</a:t>
            </a:r>
            <a:r>
              <a:rPr lang="pl-PL" sz="1800" dirty="0">
                <a:latin typeface="Berylium" panose="02040602060501010103" pitchFamily="18" charset="-18"/>
              </a:rPr>
              <a:t>, zachowana przy dokumencie z 1318 r. wystawionym w Ziębicach, w którym stwierdza się pokwitowanie opłat w transakcji pomiędzy Albertem z Czesławic a zakonnikami z Henrykowa</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Pieczęć:</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herbem na tarczy.</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W polu pieczęci ukośnie drobno szachowana tarcza herbowa na wprost, na której trzy bełty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skos, wokół niej motyw ornamentowy w postaci trzech rozkrzewionych gałązek, po jednej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każdego boku tarczy. </a:t>
            </a:r>
          </a:p>
          <a:p>
            <a:pPr marL="0" indent="0" algn="just">
              <a:buNone/>
            </a:pPr>
            <a:r>
              <a:rPr lang="pl-PL" sz="1800" dirty="0">
                <a:latin typeface="Berylium" panose="02040602060501010103" pitchFamily="18" charset="-18"/>
              </a:rPr>
              <a:t>Napis majuskułą gotycką: + S . RIP(er)TI . VNVOGIL *[kwiatek] IV (</a:t>
            </a:r>
            <a:r>
              <a:rPr lang="pl-PL" sz="1800" dirty="0" err="1">
                <a:latin typeface="Berylium" panose="02040602060501010103" pitchFamily="18" charset="-18"/>
              </a:rPr>
              <a:t>diciis</a:t>
            </a:r>
            <a:r>
              <a:rPr lang="pl-PL" sz="1800" dirty="0">
                <a:latin typeface="Berylium" panose="02040602060501010103" pitchFamily="18" charset="-18"/>
              </a:rPr>
              <a:t>) [</a:t>
            </a:r>
            <a:r>
              <a:rPr lang="pl-PL" sz="1800" dirty="0" smtClean="0">
                <a:latin typeface="Berylium" panose="02040602060501010103" pitchFamily="18" charset="-18"/>
              </a:rPr>
              <a:t>kwiat] </a:t>
            </a:r>
            <a:r>
              <a:rPr lang="pl-PL" sz="1800" dirty="0">
                <a:latin typeface="Berylium" panose="02040602060501010103" pitchFamily="18" charset="-18"/>
              </a:rPr>
              <a:t>CV(r)</a:t>
            </a:r>
            <a:r>
              <a:rPr lang="pl-PL" sz="1800" dirty="0" err="1">
                <a:latin typeface="Berylium" panose="02040602060501010103" pitchFamily="18" charset="-18"/>
              </a:rPr>
              <a:t>i’E</a:t>
            </a:r>
            <a:r>
              <a:rPr lang="pl-PL" sz="1800" dirty="0">
                <a:latin typeface="Berylium" panose="02040602060501010103" pitchFamily="18" charset="-18"/>
              </a:rPr>
              <a:t>”:</a:t>
            </a:r>
          </a:p>
          <a:p>
            <a:pPr marL="0" indent="0" algn="just">
              <a:buNone/>
            </a:pPr>
            <a:r>
              <a:rPr lang="pl-PL" sz="1600" dirty="0">
                <a:latin typeface="Berylium" panose="02040602060501010103" pitchFamily="18" charset="-18"/>
              </a:rPr>
              <a:t>Marek Wójcik, </a:t>
            </a:r>
            <a:r>
              <a:rPr lang="pl-PL" sz="1600" i="1" dirty="0">
                <a:latin typeface="Berylium" panose="02040602060501010103" pitchFamily="18" charset="-18"/>
              </a:rPr>
              <a:t>Pieczęcie rycerstwa śląskiego w dobie </a:t>
            </a:r>
            <a:r>
              <a:rPr lang="pl-PL" sz="1600" i="1" dirty="0" err="1">
                <a:latin typeface="Berylium" panose="02040602060501010103" pitchFamily="18" charset="-18"/>
              </a:rPr>
              <a:t>przedhusyckiej</a:t>
            </a:r>
            <a:r>
              <a:rPr lang="pl-PL" sz="1600" dirty="0">
                <a:latin typeface="Berylium" panose="02040602060501010103" pitchFamily="18" charset="-18"/>
              </a:rPr>
              <a:t>, t. 1, Wrocław 2018, </a:t>
            </a:r>
            <a:r>
              <a:rPr lang="pl-PL" sz="1600" dirty="0" smtClean="0">
                <a:latin typeface="Berylium" panose="02040602060501010103" pitchFamily="18" charset="-18"/>
              </a:rPr>
              <a:t>s</a:t>
            </a:r>
            <a:r>
              <a:rPr lang="pl-PL" sz="1600" dirty="0">
                <a:latin typeface="Berylium" panose="02040602060501010103" pitchFamily="18" charset="-18"/>
              </a:rPr>
              <a:t>. 167-168, nr 74.</a:t>
            </a:r>
          </a:p>
          <a:p>
            <a:pPr marL="0" indent="0" algn="just">
              <a:buNone/>
            </a:pPr>
            <a:r>
              <a:rPr lang="pl-PL" sz="1800" b="1" dirty="0">
                <a:latin typeface="Berylium" panose="02040602060501010103" pitchFamily="18" charset="-18"/>
              </a:rPr>
              <a:t>Godło z dominującym motywem uzbrojenia</a:t>
            </a:r>
            <a:r>
              <a:rPr lang="pl-PL" sz="1800" b="1"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smtClean="0">
                <a:latin typeface="Berylium" panose="02040602060501010103" pitchFamily="18" charset="-18"/>
              </a:rPr>
              <a:t>Symbolika</a:t>
            </a:r>
            <a:r>
              <a:rPr lang="pl-PL" sz="1800" b="1" dirty="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Bełty, tj. pociski wyrzucane z kuszy, element uzbrojenia obecny na polach bitew i łowach.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przedstawieniach heraldycznych zamiast typowego grotu na czubku promienia znajduje się rozwidlenie lub walcowate zgrubienie, stosowane </a:t>
            </a:r>
            <a:r>
              <a:rPr lang="pl-PL" sz="1800" dirty="0" smtClean="0">
                <a:latin typeface="Berylium" panose="02040602060501010103" pitchFamily="18" charset="-18"/>
              </a:rPr>
              <a:t>w celu stępienia broni podczas w polowań na </a:t>
            </a:r>
            <a:r>
              <a:rPr lang="pl-PL" sz="1800" dirty="0">
                <a:latin typeface="Berylium" panose="02040602060501010103" pitchFamily="18" charset="-18"/>
              </a:rPr>
              <a:t>ptaki </a:t>
            </a:r>
            <a:r>
              <a:rPr lang="pl-PL" sz="1800" dirty="0" smtClean="0">
                <a:latin typeface="Berylium" panose="02040602060501010103" pitchFamily="18" charset="-18"/>
              </a:rPr>
              <a:t>i </a:t>
            </a:r>
            <a:r>
              <a:rPr lang="pl-PL" sz="1800" dirty="0">
                <a:latin typeface="Berylium" panose="02040602060501010103" pitchFamily="18" charset="-18"/>
              </a:rPr>
              <a:t>zwierzęta futerkowe. Myśliwski charakter bełtów umieszczanych w herbach koresponduje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ówczesnym przekonaniem o nierycerskości używania kuszy jako broni przeciw ludziom.</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naturalny, ciemny, matowy. Pieczęć podwieszona na pasku pergaminowym</a:t>
            </a:r>
            <a:r>
              <a:rPr lang="pl-PL" sz="1600" dirty="0" smtClean="0">
                <a:latin typeface="Berylium" panose="02040602060501010103" pitchFamily="18" charset="-18"/>
              </a:rPr>
              <a:t>.</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Wymiary:</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34 mm</a:t>
            </a:r>
          </a:p>
          <a:p>
            <a:pPr marL="0" indent="0">
              <a:buNone/>
            </a:pPr>
            <a:r>
              <a:rPr lang="pl-PL" sz="1600" dirty="0">
                <a:latin typeface="Berylium" panose="02040602060501010103" pitchFamily="18" charset="-18"/>
              </a:rPr>
              <a:t> </a:t>
            </a:r>
          </a:p>
          <a:p>
            <a:pPr marL="0" indent="0">
              <a:buNone/>
            </a:pPr>
            <a:r>
              <a:rPr lang="pl-PL" sz="1600" b="1" dirty="0">
                <a:latin typeface="Berylium" panose="02040602060501010103" pitchFamily="18" charset="-18"/>
              </a:rPr>
              <a:t>Dalsza literatura:</a:t>
            </a:r>
            <a:endParaRPr lang="pl-PL" sz="1600" dirty="0">
              <a:latin typeface="Berylium" panose="02040602060501010103" pitchFamily="18" charset="-18"/>
            </a:endParaRPr>
          </a:p>
          <a:p>
            <a:pPr marL="0" indent="0">
              <a:buNone/>
            </a:pPr>
            <a:r>
              <a:rPr lang="pl-PL" sz="1600" dirty="0">
                <a:latin typeface="Berylium" panose="02040602060501010103" pitchFamily="18" charset="-18"/>
              </a:rPr>
              <a:t>Marek </a:t>
            </a:r>
            <a:r>
              <a:rPr lang="pl-PL" sz="1600" dirty="0" err="1">
                <a:latin typeface="Berylium" panose="02040602060501010103" pitchFamily="18" charset="-18"/>
              </a:rPr>
              <a:t>Cetwiński</a:t>
            </a:r>
            <a:r>
              <a:rPr lang="pl-PL" sz="1600" dirty="0">
                <a:latin typeface="Berylium" panose="02040602060501010103" pitchFamily="18" charset="-18"/>
              </a:rPr>
              <a:t>, </a:t>
            </a:r>
            <a:r>
              <a:rPr lang="pl-PL" sz="1600" i="1" dirty="0">
                <a:latin typeface="Berylium" panose="02040602060501010103" pitchFamily="18" charset="-18"/>
              </a:rPr>
              <a:t>Rycerstwo śląskie do końca XIII w.: biogramy i rodowody</a:t>
            </a:r>
            <a:r>
              <a:rPr lang="pl-PL" sz="1600" dirty="0">
                <a:latin typeface="Berylium" panose="02040602060501010103" pitchFamily="18" charset="-18"/>
              </a:rPr>
              <a:t>, Wrocław 1982, s. </a:t>
            </a:r>
            <a:r>
              <a:rPr lang="pl-PL" sz="1600" dirty="0" smtClean="0">
                <a:latin typeface="Berylium" panose="02040602060501010103" pitchFamily="18" charset="-18"/>
              </a:rPr>
              <a:t>175-176</a:t>
            </a:r>
            <a:r>
              <a:rPr lang="pl-PL" sz="1600" dirty="0">
                <a:latin typeface="Berylium" panose="02040602060501010103" pitchFamily="18" charset="-18"/>
              </a:rPr>
              <a:t>, nr </a:t>
            </a:r>
            <a:r>
              <a:rPr lang="pl-PL" sz="1600" dirty="0" smtClean="0">
                <a:latin typeface="Berylium" panose="02040602060501010103" pitchFamily="18" charset="-18"/>
              </a:rPr>
              <a:t>717</a:t>
            </a:r>
            <a:r>
              <a:rPr lang="pl-PL" sz="1600" dirty="0">
                <a:latin typeface="Berylium" panose="02040602060501010103" pitchFamily="18" charset="-18"/>
              </a:rPr>
              <a:t>.</a:t>
            </a:r>
          </a:p>
          <a:p>
            <a:pPr marL="0" indent="0">
              <a:buNone/>
            </a:pPr>
            <a:r>
              <a:rPr lang="pl-PL" sz="1600" dirty="0">
                <a:latin typeface="Berylium" panose="02040602060501010103" pitchFamily="18" charset="-18"/>
              </a:rPr>
              <a:t>Tomasz 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204-206.</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Racibórz 2014, s. 91, nr 1366.</a:t>
            </a:r>
          </a:p>
          <a:p>
            <a:pPr marL="0" indent="0">
              <a:buNone/>
            </a:pPr>
            <a:r>
              <a:rPr lang="pl-PL" sz="1600" dirty="0">
                <a:latin typeface="Berylium" panose="02040602060501010103" pitchFamily="18" charset="-18"/>
              </a:rPr>
              <a:t>Alfred Znamierowski, </a:t>
            </a:r>
            <a:r>
              <a:rPr lang="pl-PL" sz="1600" i="1" dirty="0">
                <a:latin typeface="Berylium" panose="02040602060501010103" pitchFamily="18" charset="-18"/>
              </a:rPr>
              <a:t>Heraldyka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s. </a:t>
            </a:r>
            <a:r>
              <a:rPr lang="pl-PL" sz="1600" dirty="0" smtClean="0">
                <a:latin typeface="Berylium" panose="02040602060501010103" pitchFamily="18" charset="-18"/>
              </a:rPr>
              <a:t>38.</a:t>
            </a:r>
          </a:p>
        </p:txBody>
      </p:sp>
    </p:spTree>
    <p:extLst>
      <p:ext uri="{BB962C8B-B14F-4D97-AF65-F5344CB8AC3E}">
        <p14:creationId xmlns:p14="http://schemas.microsoft.com/office/powerpoint/2010/main" val="36887605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fontScale="90000"/>
          </a:bodyPr>
          <a:lstStyle/>
          <a:p>
            <a:pPr>
              <a:spcAft>
                <a:spcPts val="0"/>
              </a:spcAft>
            </a:pPr>
            <a:r>
              <a:rPr lang="pl-PL" dirty="0" smtClean="0">
                <a:latin typeface="Berylium" panose="02040602060501010103" pitchFamily="18" charset="-18"/>
              </a:rPr>
              <a:t>Brat Michał </a:t>
            </a:r>
            <a:br>
              <a:rPr lang="pl-PL" dirty="0" smtClean="0">
                <a:latin typeface="Berylium" panose="02040602060501010103" pitchFamily="18" charset="-18"/>
              </a:rPr>
            </a:br>
            <a:r>
              <a:rPr lang="pl-PL" dirty="0" smtClean="0">
                <a:latin typeface="Berylium" panose="02040602060501010103" pitchFamily="18" charset="-18"/>
              </a:rPr>
              <a:t>(przeor Joannitów), 1325 r., </a:t>
            </a:r>
            <a:br>
              <a:rPr lang="pl-PL" dirty="0" smtClean="0">
                <a:latin typeface="Berylium" panose="02040602060501010103" pitchFamily="18" charset="-18"/>
              </a:rPr>
            </a:br>
            <a:r>
              <a:rPr lang="pl-PL" dirty="0" smtClean="0">
                <a:latin typeface="Berylium" panose="02040602060501010103" pitchFamily="18" charset="-18"/>
              </a:rPr>
              <a:t>rep. 91, sygn. 251 (261)</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318069" y="5807034"/>
            <a:ext cx="5873931" cy="1065903"/>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8" name="Symbol zastępczy zawartości 7">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2859676"/>
            <a:ext cx="5997487" cy="3998324"/>
          </a:xfrm>
        </p:spPr>
      </p:pic>
      <p:pic>
        <p:nvPicPr>
          <p:cNvPr id="9" name="Symbol zastępczy zawartości 8">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318069" y="0"/>
            <a:ext cx="5873932" cy="5807033"/>
          </a:xfrm>
        </p:spPr>
      </p:pic>
    </p:spTree>
    <p:extLst>
      <p:ext uri="{BB962C8B-B14F-4D97-AF65-F5344CB8AC3E}">
        <p14:creationId xmlns:p14="http://schemas.microsoft.com/office/powerpoint/2010/main" val="1240377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Brat Michał </a:t>
            </a:r>
            <a:r>
              <a:rPr lang="pl-PL" dirty="0" smtClean="0">
                <a:latin typeface="Berylium" panose="02040602060501010103" pitchFamily="18" charset="-18"/>
              </a:rPr>
              <a:t>(</a:t>
            </a:r>
            <a:r>
              <a:rPr lang="pl-PL" dirty="0">
                <a:latin typeface="Berylium" panose="02040602060501010103" pitchFamily="18" charset="-18"/>
              </a:rPr>
              <a:t>przeor Joannitów), 1325 r., </a:t>
            </a:r>
            <a:br>
              <a:rPr lang="pl-PL" dirty="0">
                <a:latin typeface="Berylium" panose="02040602060501010103" pitchFamily="18" charset="-18"/>
              </a:rPr>
            </a:br>
            <a:r>
              <a:rPr lang="pl-PL" dirty="0">
                <a:latin typeface="Berylium" panose="02040602060501010103" pitchFamily="18" charset="-18"/>
              </a:rPr>
              <a:t>rep. 91, sygn. 251 (261)</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brata Michała, przeora Joannitów</a:t>
            </a:r>
            <a:r>
              <a:rPr lang="pl-PL" sz="1800" dirty="0">
                <a:latin typeface="Berylium" panose="02040602060501010103" pitchFamily="18" charset="-18"/>
              </a:rPr>
              <a:t> na Czechy, Polskę, Morawy i Austrię, zachowana przy dokumencie z 29 IV 1332 r. wystawionym w Tyńcu nad Ślężą, w którym Michał potwierdza ugodę między Joannitami z Głubczyc a klasztorem w Lubiążu</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herbem na tarczy.</a:t>
            </a:r>
            <a:r>
              <a:rPr lang="pl-PL" sz="1800" dirty="0">
                <a:latin typeface="Berylium" panose="02040602060501010103" pitchFamily="18" charset="-18"/>
              </a:rPr>
              <a:t> </a:t>
            </a:r>
            <a:endParaRPr lang="pl-PL" sz="1800" dirty="0" smtClean="0">
              <a:latin typeface="Berylium" panose="02040602060501010103" pitchFamily="18" charset="-18"/>
            </a:endParaRPr>
          </a:p>
          <a:p>
            <a:pPr marL="0" indent="0" algn="just">
              <a:buNone/>
            </a:pPr>
            <a:r>
              <a:rPr lang="pl-PL" sz="1800" dirty="0" smtClean="0">
                <a:latin typeface="Berylium" panose="02040602060501010103" pitchFamily="18" charset="-18"/>
              </a:rPr>
              <a:t>W </a:t>
            </a:r>
            <a:r>
              <a:rPr lang="pl-PL" sz="1800" dirty="0">
                <a:latin typeface="Berylium" panose="02040602060501010103" pitchFamily="18" charset="-18"/>
              </a:rPr>
              <a:t>ukośnie szachowanym polu pieczęci tarcza herbowa na wprost, na której trzy trąby </a:t>
            </a:r>
            <a:r>
              <a:rPr lang="pl-PL" sz="1800" dirty="0" smtClean="0">
                <a:latin typeface="Berylium" panose="02040602060501010103" pitchFamily="18" charset="-18"/>
              </a:rPr>
              <a:t>myśliwskie na </a:t>
            </a:r>
            <a:r>
              <a:rPr lang="pl-PL" sz="1800" dirty="0">
                <a:latin typeface="Berylium" panose="02040602060501010103" pitchFamily="18" charset="-18"/>
              </a:rPr>
              <a:t>sznurach w układzie </a:t>
            </a:r>
            <a:r>
              <a:rPr lang="pl-PL" sz="1800" dirty="0" smtClean="0">
                <a:latin typeface="Berylium" panose="02040602060501010103" pitchFamily="18" charset="-18"/>
              </a:rPr>
              <a:t>2:1. </a:t>
            </a:r>
          </a:p>
          <a:p>
            <a:pPr marL="0" indent="0" algn="just">
              <a:buNone/>
            </a:pPr>
            <a:r>
              <a:rPr lang="pl-PL" sz="1800" dirty="0" smtClean="0">
                <a:latin typeface="Berylium" panose="02040602060501010103" pitchFamily="18" charset="-18"/>
              </a:rPr>
              <a:t>Napis </a:t>
            </a:r>
            <a:r>
              <a:rPr lang="pl-PL" sz="1800" dirty="0">
                <a:latin typeface="Berylium" panose="02040602060501010103" pitchFamily="18" charset="-18"/>
              </a:rPr>
              <a:t>majuskułą gotycką: + S . FRATRIS . MICHAHELIS”:</a:t>
            </a:r>
          </a:p>
          <a:p>
            <a:pPr marL="0" indent="0" algn="just">
              <a:buNone/>
            </a:pPr>
            <a:r>
              <a:rPr lang="pl-PL" sz="1600" dirty="0">
                <a:latin typeface="Berylium" panose="02040602060501010103" pitchFamily="18" charset="-18"/>
              </a:rPr>
              <a:t>Marek Wójcik, </a:t>
            </a:r>
            <a:r>
              <a:rPr lang="pl-PL" sz="1600" i="1" dirty="0">
                <a:latin typeface="Berylium" panose="02040602060501010103" pitchFamily="18" charset="-18"/>
              </a:rPr>
              <a:t>Pieczęcie rycerstwa śląskiego w dobie </a:t>
            </a:r>
            <a:r>
              <a:rPr lang="pl-PL" sz="1600" i="1" dirty="0" err="1">
                <a:latin typeface="Berylium" panose="02040602060501010103" pitchFamily="18" charset="-18"/>
              </a:rPr>
              <a:t>przedhusyckiej</a:t>
            </a:r>
            <a:r>
              <a:rPr lang="pl-PL" sz="1600" dirty="0">
                <a:latin typeface="Berylium" panose="02040602060501010103" pitchFamily="18" charset="-18"/>
              </a:rPr>
              <a:t>, t. 2, Wrocław 2018, </a:t>
            </a:r>
            <a:r>
              <a:rPr lang="pl-PL" sz="1600" dirty="0" smtClean="0">
                <a:latin typeface="Berylium" panose="02040602060501010103" pitchFamily="18" charset="-18"/>
              </a:rPr>
              <a:t>s</a:t>
            </a:r>
            <a:r>
              <a:rPr lang="pl-PL" sz="1600" dirty="0">
                <a:latin typeface="Berylium" panose="02040602060501010103" pitchFamily="18" charset="-18"/>
              </a:rPr>
              <a:t>. 506-507, nr 466.</a:t>
            </a:r>
          </a:p>
          <a:p>
            <a:pPr marL="0" indent="0" algn="just">
              <a:buNone/>
            </a:pPr>
            <a:r>
              <a:rPr lang="pl-PL" sz="1800" b="1" dirty="0">
                <a:latin typeface="Berylium" panose="02040602060501010103" pitchFamily="18" charset="-18"/>
              </a:rPr>
              <a:t>Godło z dominującym motywem narzędzia lub atrybutu funkcji społecznej.</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Róg myśliwski (trąba), symbol nawiązujący do polowania, ulubionej rozrywki średniowiecznych elit. Częsty motyw heraldyczny, zwłaszcza dla krajów niemieckich. Zgodnie z przypuszczeniem Marka Wójcika, Michał mógł być związany z rodem </a:t>
            </a:r>
            <a:r>
              <a:rPr lang="pl-PL" sz="1800" dirty="0" err="1">
                <a:latin typeface="Berylium" panose="02040602060501010103" pitchFamily="18" charset="-18"/>
              </a:rPr>
              <a:t>Walditzów</a:t>
            </a:r>
            <a:r>
              <a:rPr lang="pl-PL" sz="1800" dirty="0">
                <a:latin typeface="Berylium" panose="02040602060501010103" pitchFamily="18" charset="-18"/>
              </a:rPr>
              <a:t>, również pieczętujących się trąbą myśliwską na sznurze.</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czerwony. Pieczęć podwieszona na pasku pergaminowym</a:t>
            </a:r>
            <a:r>
              <a:rPr lang="pl-PL" sz="1600" dirty="0" smtClean="0">
                <a:latin typeface="Berylium" panose="02040602060501010103" pitchFamily="18" charset="-18"/>
              </a:rPr>
              <a:t>.</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Wymiary:</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30 </a:t>
            </a:r>
            <a:r>
              <a:rPr lang="pl-PL" sz="1600" dirty="0" smtClean="0">
                <a:latin typeface="Berylium" panose="02040602060501010103" pitchFamily="18" charset="-18"/>
              </a:rPr>
              <a:t>mm</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Dalsza literatura:</a:t>
            </a:r>
            <a:endParaRPr lang="pl-PL" sz="1600" dirty="0">
              <a:latin typeface="Berylium" panose="02040602060501010103" pitchFamily="18" charset="-18"/>
            </a:endParaRPr>
          </a:p>
          <a:p>
            <a:pPr marL="0" indent="0">
              <a:buNone/>
            </a:pPr>
            <a:r>
              <a:rPr lang="pl-PL" sz="1600" dirty="0">
                <a:latin typeface="Berylium" panose="02040602060501010103" pitchFamily="18" charset="-18"/>
              </a:rPr>
              <a:t>Maria Starnawska, </a:t>
            </a:r>
            <a:r>
              <a:rPr lang="pl-PL" sz="1600" i="1" dirty="0">
                <a:latin typeface="Berylium" panose="02040602060501010103" pitchFamily="18" charset="-18"/>
              </a:rPr>
              <a:t>Pieczęcie zakonów krzyżowych na ziemiach polskich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w </a:t>
            </a:r>
            <a:r>
              <a:rPr lang="pl-PL" sz="1600" i="1" dirty="0">
                <a:latin typeface="Berylium" panose="02040602060501010103" pitchFamily="18" charset="-18"/>
              </a:rPr>
              <a:t>średniowieczu jako źródło do ich dziejów. Perspektywy badawcze</a:t>
            </a:r>
            <a:r>
              <a:rPr lang="pl-PL" sz="1600" dirty="0">
                <a:latin typeface="Berylium" panose="02040602060501010103" pitchFamily="18" charset="-18"/>
              </a:rPr>
              <a:t>,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w</a:t>
            </a:r>
            <a:r>
              <a:rPr lang="pl-PL" sz="1600" dirty="0">
                <a:latin typeface="Berylium" panose="02040602060501010103" pitchFamily="18" charset="-18"/>
              </a:rPr>
              <a:t>: </a:t>
            </a:r>
            <a:r>
              <a:rPr lang="pl-PL" sz="1600" i="1" dirty="0">
                <a:latin typeface="Berylium" panose="02040602060501010103" pitchFamily="18" charset="-18"/>
              </a:rPr>
              <a:t>Pieczęć w Polsce średniowiecznej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a:latin typeface="Berylium" panose="02040602060501010103" pitchFamily="18" charset="-18"/>
              </a:rPr>
              <a:t>nowożytnej</a:t>
            </a:r>
            <a:r>
              <a:rPr lang="pl-PL" sz="1600" dirty="0">
                <a:latin typeface="Berylium" panose="02040602060501010103" pitchFamily="18" charset="-18"/>
              </a:rPr>
              <a:t>, red. Piotr </a:t>
            </a:r>
            <a:r>
              <a:rPr lang="pl-PL" sz="1600" dirty="0" err="1">
                <a:latin typeface="Berylium" panose="02040602060501010103" pitchFamily="18" charset="-18"/>
              </a:rPr>
              <a:t>Dymmel</a:t>
            </a:r>
            <a:r>
              <a:rPr lang="pl-PL" sz="1600" dirty="0">
                <a:latin typeface="Berylium" panose="02040602060501010103" pitchFamily="18" charset="-18"/>
              </a:rPr>
              <a:t>, Lublin 1998, s. 89-118.</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Racibórz 2014, s. 112, nr 1795.</a:t>
            </a:r>
          </a:p>
          <a:p>
            <a:pPr marL="0" indent="0">
              <a:buNone/>
            </a:pPr>
            <a:r>
              <a:rPr lang="pl-PL" sz="1600" dirty="0">
                <a:latin typeface="Berylium" panose="02040602060501010103" pitchFamily="18" charset="-18"/>
              </a:rPr>
              <a:t>Alfred Znamierowski, </a:t>
            </a:r>
            <a:r>
              <a:rPr lang="pl-PL" sz="1600" i="1" dirty="0">
                <a:latin typeface="Berylium" panose="02040602060501010103" pitchFamily="18" charset="-18"/>
              </a:rPr>
              <a:t>Heraldyka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s. 357-358, </a:t>
            </a:r>
            <a:r>
              <a:rPr lang="pl-PL" sz="1600" dirty="0" smtClean="0">
                <a:latin typeface="Berylium" panose="02040602060501010103" pitchFamily="18" charset="-18"/>
              </a:rPr>
              <a:t>425.</a:t>
            </a:r>
          </a:p>
        </p:txBody>
      </p:sp>
    </p:spTree>
    <p:extLst>
      <p:ext uri="{BB962C8B-B14F-4D97-AF65-F5344CB8AC3E}">
        <p14:creationId xmlns:p14="http://schemas.microsoft.com/office/powerpoint/2010/main" val="23919525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a:latin typeface="Berylium" panose="02040602060501010103" pitchFamily="18" charset="-18"/>
              </a:rPr>
              <a:t>Konrad von </a:t>
            </a:r>
            <a:r>
              <a:rPr lang="pl-PL" dirty="0" err="1" smtClean="0">
                <a:latin typeface="Berylium" panose="02040602060501010103" pitchFamily="18" charset="-18"/>
              </a:rPr>
              <a:t>Löben</a:t>
            </a:r>
            <a:r>
              <a:rPr lang="pl-PL" dirty="0" smtClean="0">
                <a:latin typeface="Berylium" panose="02040602060501010103" pitchFamily="18" charset="-18"/>
              </a:rPr>
              <a:t>, 1312 r.,</a:t>
            </a:r>
            <a:br>
              <a:rPr lang="pl-PL" dirty="0" smtClean="0">
                <a:latin typeface="Berylium" panose="02040602060501010103" pitchFamily="18" charset="-18"/>
              </a:rPr>
            </a:br>
            <a:r>
              <a:rPr lang="pl-PL" dirty="0" smtClean="0">
                <a:latin typeface="Berylium" panose="02040602060501010103" pitchFamily="18" charset="-18"/>
              </a:rPr>
              <a:t>rep. 125, sygn. 136 (152)</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318069" y="5403274"/>
            <a:ext cx="5873931" cy="1469664"/>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w </a:t>
            </a:r>
            <a:r>
              <a:rPr lang="pl-PL" b="0" dirty="0" err="1" smtClean="0">
                <a:latin typeface="Berylium" panose="02040602060501010103" pitchFamily="18" charset="-18"/>
              </a:rPr>
              <a:t>RTIViewer</a:t>
            </a:r>
            <a:r>
              <a:rPr lang="pl-PL" b="0" dirty="0" smtClean="0">
                <a:latin typeface="Berylium" panose="02040602060501010103" pitchFamily="18" charset="-18"/>
              </a:rPr>
              <a:t>. Kliknij </a:t>
            </a:r>
            <a:br>
              <a:rPr lang="pl-PL" b="0" dirty="0" smtClean="0">
                <a:latin typeface="Berylium" panose="02040602060501010103" pitchFamily="18" charset="-18"/>
              </a:rPr>
            </a:br>
            <a:r>
              <a:rPr lang="pl-PL" b="0" dirty="0" smtClean="0">
                <a:latin typeface="Berylium" panose="02040602060501010103" pitchFamily="18" charset="-18"/>
              </a:rPr>
              <a:t>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6019893" cy="4013261"/>
          </a:xfrm>
        </p:spPr>
      </p:pic>
      <p:pic>
        <p:nvPicPr>
          <p:cNvPr id="10" name="Symbol zastępczy zawartości 9">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312464" y="1"/>
            <a:ext cx="5879535" cy="5403272"/>
          </a:xfrm>
        </p:spPr>
      </p:pic>
    </p:spTree>
    <p:extLst>
      <p:ext uri="{BB962C8B-B14F-4D97-AF65-F5344CB8AC3E}">
        <p14:creationId xmlns:p14="http://schemas.microsoft.com/office/powerpoint/2010/main" val="19209635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Konrad von </a:t>
            </a:r>
            <a:r>
              <a:rPr lang="pl-PL" dirty="0" err="1">
                <a:latin typeface="Berylium" panose="02040602060501010103" pitchFamily="18" charset="-18"/>
              </a:rPr>
              <a:t>Löben</a:t>
            </a:r>
            <a:r>
              <a:rPr lang="pl-PL" dirty="0">
                <a:latin typeface="Berylium" panose="02040602060501010103" pitchFamily="18" charset="-18"/>
              </a:rPr>
              <a:t>, 1312 r</a:t>
            </a:r>
            <a:r>
              <a:rPr lang="pl-PL" dirty="0" smtClean="0">
                <a:latin typeface="Berylium" panose="02040602060501010103" pitchFamily="18" charset="-18"/>
              </a:rPr>
              <a:t>., rep</a:t>
            </a:r>
            <a:r>
              <a:rPr lang="pl-PL" dirty="0">
                <a:latin typeface="Berylium" panose="02040602060501010103" pitchFamily="18" charset="-18"/>
              </a:rPr>
              <a:t>. 125, sygn. 136 (152)</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Konrada von </a:t>
            </a:r>
            <a:r>
              <a:rPr lang="pl-PL" sz="1800" b="1" dirty="0" err="1">
                <a:latin typeface="Berylium" panose="02040602060501010103" pitchFamily="18" charset="-18"/>
              </a:rPr>
              <a:t>Löben</a:t>
            </a:r>
            <a:r>
              <a:rPr lang="pl-PL" sz="1800" dirty="0">
                <a:latin typeface="Berylium" panose="02040602060501010103" pitchFamily="18" charset="-18"/>
              </a:rPr>
              <a:t> zachowana przy dokumencie z 8 V 1312 wystawionym w Lginie, dotyczącym zapisu przez Konrada czynszów na rzecz cysterek trzebnickich</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herbem na tarczy.</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W ukośnie szachowanym i wypełnionym perełkami polu pieczęci tarcza herbowa </a:t>
            </a:r>
            <a:r>
              <a:rPr lang="pl-PL" sz="1800" dirty="0" smtClean="0">
                <a:latin typeface="Berylium" panose="02040602060501010103" pitchFamily="18" charset="-18"/>
              </a:rPr>
              <a:t>na wprost</a:t>
            </a:r>
            <a:r>
              <a:rPr lang="pl-PL" sz="1800" dirty="0">
                <a:latin typeface="Berylium" panose="02040602060501010103" pitchFamily="18" charset="-18"/>
              </a:rPr>
              <a:t>, na której popiersie kobiety z diademową opaską na głowie i kolczykami w uszach. </a:t>
            </a:r>
          </a:p>
          <a:p>
            <a:pPr marL="0" indent="0" algn="just">
              <a:buNone/>
            </a:pPr>
            <a:r>
              <a:rPr lang="pl-PL" sz="1800" dirty="0">
                <a:latin typeface="Berylium" panose="02040602060501010103" pitchFamily="18" charset="-18"/>
              </a:rPr>
              <a:t>Napis majuskułą gotycką: + s . CONRADI . DE . LOBIL .”:</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1, Wrocław 2018, </a:t>
            </a:r>
            <a:br>
              <a:rPr lang="pl-PL" sz="1800" dirty="0">
                <a:latin typeface="Berylium" panose="02040602060501010103" pitchFamily="18" charset="-18"/>
              </a:rPr>
            </a:br>
            <a:r>
              <a:rPr lang="pl-PL" sz="1800" dirty="0">
                <a:latin typeface="Berylium" panose="02040602060501010103" pitchFamily="18" charset="-18"/>
              </a:rPr>
              <a:t>s. 445-446, nr 400.</a:t>
            </a:r>
          </a:p>
          <a:p>
            <a:pPr marL="0" indent="0" algn="just">
              <a:buNone/>
            </a:pPr>
            <a:r>
              <a:rPr lang="pl-PL" sz="1800" b="1" dirty="0">
                <a:latin typeface="Berylium" panose="02040602060501010103" pitchFamily="18" charset="-18"/>
              </a:rPr>
              <a:t>Godło z dominującym </a:t>
            </a:r>
            <a:r>
              <a:rPr lang="pl-PL" sz="1800" b="1" dirty="0" smtClean="0">
                <a:latin typeface="Berylium" panose="02040602060501010103" pitchFamily="18" charset="-18"/>
              </a:rPr>
              <a:t>motywem </a:t>
            </a:r>
            <a:r>
              <a:rPr lang="pl-PL" sz="1800" b="1" dirty="0">
                <a:latin typeface="Berylium" panose="02040602060501010103" pitchFamily="18" charset="-18"/>
              </a:rPr>
              <a:t>głowy ludzkiej</a:t>
            </a:r>
            <a:r>
              <a:rPr lang="pl-PL" sz="1800" b="1" dirty="0" smtClean="0">
                <a:latin typeface="Berylium" panose="02040602060501010103" pitchFamily="18" charset="-18"/>
              </a:rPr>
              <a:t>.</a:t>
            </a:r>
          </a:p>
          <a:p>
            <a:pPr marL="0" indent="0" algn="just">
              <a:buNone/>
            </a:pPr>
            <a:endParaRPr lang="pl-PL" sz="1800" b="1" dirty="0">
              <a:latin typeface="Berylium" panose="02040602060501010103" pitchFamily="18" charset="-18"/>
            </a:endParaRP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Głowa umieszczona w herbie symbolizowała rozsądek, rozum i mądrość, choć czasem występowała w formie trofeum jako ścięta głowa wroga, np. Maura lub Turka. Zazwyczaj są to jednak głowy świętych, królów i rycerzy, niekiedy kobiet i dzieci. Głowę kobiecą w herbie Konrada </a:t>
            </a:r>
            <a:r>
              <a:rPr lang="pl-PL" sz="1800" dirty="0" err="1">
                <a:latin typeface="Berylium" panose="02040602060501010103" pitchFamily="18" charset="-18"/>
              </a:rPr>
              <a:t>Löben</a:t>
            </a:r>
            <a:r>
              <a:rPr lang="pl-PL" sz="1800" dirty="0">
                <a:latin typeface="Berylium" panose="02040602060501010103" pitchFamily="18" charset="-18"/>
              </a:rPr>
              <a:t> zdobią symbole wysokiego statusu społecznego, tj. kolczyki i przede wszystkim </a:t>
            </a:r>
            <a:r>
              <a:rPr lang="pl-PL" sz="1800" dirty="0" smtClean="0">
                <a:latin typeface="Berylium" panose="02040602060501010103" pitchFamily="18" charset="-18"/>
              </a:rPr>
              <a:t>diadem.</a:t>
            </a: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naturalny, ciemny, matowy. Pieczęć podwieszona na pasku pergaminowym</a:t>
            </a:r>
            <a:r>
              <a:rPr lang="pl-PL" sz="1600" dirty="0" smtClean="0">
                <a:latin typeface="Berylium" panose="02040602060501010103" pitchFamily="18" charset="-18"/>
              </a:rPr>
              <a:t>.</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Wymiary:</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34 mm</a:t>
            </a:r>
          </a:p>
          <a:p>
            <a:pPr marL="0" indent="0">
              <a:buNone/>
            </a:pPr>
            <a:r>
              <a:rPr lang="pl-PL" sz="1600" dirty="0">
                <a:latin typeface="Berylium" panose="02040602060501010103" pitchFamily="18" charset="-18"/>
              </a:rPr>
              <a:t> </a:t>
            </a:r>
          </a:p>
          <a:p>
            <a:pPr marL="0" indent="0">
              <a:buNone/>
            </a:pPr>
            <a:r>
              <a:rPr lang="pl-PL" sz="1600" b="1" dirty="0">
                <a:latin typeface="Berylium" panose="02040602060501010103" pitchFamily="18" charset="-18"/>
              </a:rPr>
              <a:t>Dalsza literatura:</a:t>
            </a:r>
            <a:endParaRPr lang="pl-PL" sz="1600" dirty="0">
              <a:latin typeface="Berylium" panose="02040602060501010103" pitchFamily="18" charset="-18"/>
            </a:endParaRPr>
          </a:p>
          <a:p>
            <a:pPr marL="0" indent="0">
              <a:buNone/>
            </a:pPr>
            <a:r>
              <a:rPr lang="pl-PL" sz="1600" dirty="0">
                <a:latin typeface="Berylium" panose="02040602060501010103" pitchFamily="18" charset="-18"/>
              </a:rPr>
              <a:t>Marek </a:t>
            </a:r>
            <a:r>
              <a:rPr lang="pl-PL" sz="1600" dirty="0" err="1">
                <a:latin typeface="Berylium" panose="02040602060501010103" pitchFamily="18" charset="-18"/>
              </a:rPr>
              <a:t>Cetwiński</a:t>
            </a:r>
            <a:r>
              <a:rPr lang="pl-PL" sz="1600" dirty="0">
                <a:latin typeface="Berylium" panose="02040602060501010103" pitchFamily="18" charset="-18"/>
              </a:rPr>
              <a:t>, </a:t>
            </a:r>
            <a:r>
              <a:rPr lang="pl-PL" sz="1600" i="1" dirty="0">
                <a:latin typeface="Berylium" panose="02040602060501010103" pitchFamily="18" charset="-18"/>
              </a:rPr>
              <a:t>Rycerstwo śląskie do końca XIII w.: biogramy i rodowody</a:t>
            </a:r>
            <a:r>
              <a:rPr lang="pl-PL" sz="1600" dirty="0">
                <a:latin typeface="Berylium" panose="02040602060501010103" pitchFamily="18" charset="-18"/>
              </a:rPr>
              <a:t>, Wrocław 1982, s. 99, nr 188.</a:t>
            </a:r>
          </a:p>
          <a:p>
            <a:pPr marL="0" indent="0">
              <a:buNone/>
            </a:pPr>
            <a:r>
              <a:rPr lang="pl-PL" sz="1600" dirty="0">
                <a:latin typeface="Berylium" panose="02040602060501010103" pitchFamily="18" charset="-18"/>
              </a:rPr>
              <a:t>Tomasz 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251.</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Racibórz 2014, s. 80, nr 1152.</a:t>
            </a:r>
          </a:p>
          <a:p>
            <a:pPr marL="0" indent="0">
              <a:buNone/>
            </a:pPr>
            <a:r>
              <a:rPr lang="pl-PL" sz="1600" dirty="0">
                <a:latin typeface="Berylium" panose="02040602060501010103" pitchFamily="18" charset="-18"/>
              </a:rPr>
              <a:t>Alfred Znamierowski, </a:t>
            </a:r>
            <a:r>
              <a:rPr lang="pl-PL" sz="1600" i="1" dirty="0">
                <a:latin typeface="Berylium" panose="02040602060501010103" pitchFamily="18" charset="-18"/>
              </a:rPr>
              <a:t>Heraldyka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s. </a:t>
            </a:r>
            <a:r>
              <a:rPr lang="pl-PL" sz="1600" dirty="0" smtClean="0">
                <a:latin typeface="Berylium" panose="02040602060501010103" pitchFamily="18" charset="-18"/>
              </a:rPr>
              <a:t>125.</a:t>
            </a:r>
          </a:p>
        </p:txBody>
      </p:sp>
    </p:spTree>
    <p:extLst>
      <p:ext uri="{BB962C8B-B14F-4D97-AF65-F5344CB8AC3E}">
        <p14:creationId xmlns:p14="http://schemas.microsoft.com/office/powerpoint/2010/main" val="14107443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sz="4000" dirty="0" err="1" smtClean="0">
                <a:latin typeface="Berylium" panose="02040602060501010103" pitchFamily="18" charset="-18"/>
              </a:rPr>
              <a:t>Dytryk</a:t>
            </a:r>
            <a:r>
              <a:rPr lang="pl-PL" sz="4000" dirty="0" smtClean="0">
                <a:latin typeface="Berylium" panose="02040602060501010103" pitchFamily="18" charset="-18"/>
              </a:rPr>
              <a:t> (</a:t>
            </a:r>
            <a:r>
              <a:rPr lang="pl-PL" sz="4000" dirty="0" err="1" smtClean="0">
                <a:latin typeface="Berylium" panose="02040602060501010103" pitchFamily="18" charset="-18"/>
              </a:rPr>
              <a:t>Teodoryk</a:t>
            </a:r>
            <a:r>
              <a:rPr lang="pl-PL" sz="4000" dirty="0" smtClean="0">
                <a:latin typeface="Berylium" panose="02040602060501010103" pitchFamily="18" charset="-18"/>
              </a:rPr>
              <a:t>) von </a:t>
            </a:r>
            <a:r>
              <a:rPr lang="pl-PL" sz="4000" dirty="0" err="1" smtClean="0">
                <a:latin typeface="Berylium" panose="02040602060501010103" pitchFamily="18" charset="-18"/>
              </a:rPr>
              <a:t>Baruth</a:t>
            </a:r>
            <a:r>
              <a:rPr lang="pl-PL" sz="4000" dirty="0" smtClean="0">
                <a:latin typeface="Berylium" panose="02040602060501010103" pitchFamily="18" charset="-18"/>
              </a:rPr>
              <a:t/>
            </a:r>
            <a:br>
              <a:rPr lang="pl-PL" sz="4000" dirty="0" smtClean="0">
                <a:latin typeface="Berylium" panose="02040602060501010103" pitchFamily="18" charset="-18"/>
              </a:rPr>
            </a:br>
            <a:r>
              <a:rPr lang="pl-PL" sz="4000" dirty="0" smtClean="0">
                <a:latin typeface="Berylium" panose="02040602060501010103" pitchFamily="18" charset="-18"/>
              </a:rPr>
              <a:t>1292 r., rep. 91, sygn. 104 (115)</a:t>
            </a:r>
            <a:endParaRPr lang="pl-PL" sz="4000"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177697" y="5807034"/>
            <a:ext cx="6014303" cy="1065903"/>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10" name="Symbol zastępczy zawartości 9">
            <a:hlinkClick r:id="rId2" tooltip="Kliknij aby obejrzeć pozostałe ujęcia"/>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55290" y="0"/>
            <a:ext cx="6036710" cy="5807033"/>
          </a:xfrm>
        </p:spPr>
      </p:pic>
      <p:pic>
        <p:nvPicPr>
          <p:cNvPr id="7" name="Symbol zastępczy zawartości 6">
            <a:hlinkClick r:id="rId4" tooltip="Kliknij aby obejrzeć pieczęć zdigitalizowaną w technice RTI"/>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0" y="2859676"/>
            <a:ext cx="6019893" cy="4013261"/>
          </a:xfrm>
        </p:spPr>
      </p:pic>
    </p:spTree>
    <p:extLst>
      <p:ext uri="{BB962C8B-B14F-4D97-AF65-F5344CB8AC3E}">
        <p14:creationId xmlns:p14="http://schemas.microsoft.com/office/powerpoint/2010/main" val="12004820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err="1">
                <a:latin typeface="Berylium" panose="02040602060501010103" pitchFamily="18" charset="-18"/>
              </a:rPr>
              <a:t>Dytryk</a:t>
            </a:r>
            <a:r>
              <a:rPr lang="pl-PL" dirty="0">
                <a:latin typeface="Berylium" panose="02040602060501010103" pitchFamily="18" charset="-18"/>
              </a:rPr>
              <a:t> (</a:t>
            </a:r>
            <a:r>
              <a:rPr lang="pl-PL" dirty="0" err="1">
                <a:latin typeface="Berylium" panose="02040602060501010103" pitchFamily="18" charset="-18"/>
              </a:rPr>
              <a:t>Teodoryk</a:t>
            </a:r>
            <a:r>
              <a:rPr lang="pl-PL" dirty="0">
                <a:latin typeface="Berylium" panose="02040602060501010103" pitchFamily="18" charset="-18"/>
              </a:rPr>
              <a:t>) von </a:t>
            </a:r>
            <a:r>
              <a:rPr lang="pl-PL" dirty="0" err="1" smtClean="0">
                <a:latin typeface="Berylium" panose="02040602060501010103" pitchFamily="18" charset="-18"/>
              </a:rPr>
              <a:t>Baruth</a:t>
            </a:r>
            <a:r>
              <a:rPr lang="pl-PL" dirty="0" smtClean="0">
                <a:latin typeface="Berylium" panose="02040602060501010103" pitchFamily="18" charset="-18"/>
              </a:rPr>
              <a:t> 1292 </a:t>
            </a:r>
            <a:r>
              <a:rPr lang="pl-PL" dirty="0">
                <a:latin typeface="Berylium" panose="02040602060501010103" pitchFamily="18" charset="-18"/>
              </a:rPr>
              <a:t>r., </a:t>
            </a:r>
            <a:r>
              <a:rPr lang="pl-PL" dirty="0" smtClean="0">
                <a:latin typeface="Berylium" panose="02040602060501010103" pitchFamily="18" charset="-18"/>
              </a:rPr>
              <a:t/>
            </a:r>
            <a:br>
              <a:rPr lang="pl-PL" dirty="0" smtClean="0">
                <a:latin typeface="Berylium" panose="02040602060501010103" pitchFamily="18" charset="-18"/>
              </a:rPr>
            </a:br>
            <a:r>
              <a:rPr lang="pl-PL" dirty="0" smtClean="0">
                <a:latin typeface="Berylium" panose="02040602060501010103" pitchFamily="18" charset="-18"/>
              </a:rPr>
              <a:t>rep</a:t>
            </a:r>
            <a:r>
              <a:rPr lang="pl-PL" dirty="0">
                <a:latin typeface="Berylium" panose="02040602060501010103" pitchFamily="18" charset="-18"/>
              </a:rPr>
              <a:t>. 91, sygn. 104 (115)</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Odcisk pieczęci </a:t>
            </a:r>
            <a:r>
              <a:rPr lang="pl-PL" sz="1800" b="1" dirty="0" err="1">
                <a:latin typeface="Berylium" panose="02040602060501010103" pitchFamily="18" charset="-18"/>
              </a:rPr>
              <a:t>Dytryka</a:t>
            </a:r>
            <a:r>
              <a:rPr lang="pl-PL" sz="1800" b="1" dirty="0">
                <a:latin typeface="Berylium" panose="02040602060501010103" pitchFamily="18" charset="-18"/>
              </a:rPr>
              <a:t> (</a:t>
            </a:r>
            <a:r>
              <a:rPr lang="pl-PL" sz="1800" b="1" dirty="0" err="1">
                <a:latin typeface="Berylium" panose="02040602060501010103" pitchFamily="18" charset="-18"/>
              </a:rPr>
              <a:t>Teodoryka</a:t>
            </a:r>
            <a:r>
              <a:rPr lang="pl-PL" sz="1800" b="1" dirty="0">
                <a:latin typeface="Berylium" panose="02040602060501010103" pitchFamily="18" charset="-18"/>
              </a:rPr>
              <a:t>) von </a:t>
            </a:r>
            <a:r>
              <a:rPr lang="pl-PL" sz="1800" b="1" dirty="0" err="1">
                <a:latin typeface="Berylium" panose="02040602060501010103" pitchFamily="18" charset="-18"/>
              </a:rPr>
              <a:t>Baruth</a:t>
            </a:r>
            <a:r>
              <a:rPr lang="pl-PL" sz="1800" b="1" dirty="0">
                <a:latin typeface="Berylium" panose="02040602060501010103" pitchFamily="18" charset="-18"/>
              </a:rPr>
              <a:t>, kasztelana w Wąsoszu</a:t>
            </a:r>
            <a:r>
              <a:rPr lang="pl-PL" sz="1800" dirty="0">
                <a:latin typeface="Berylium" panose="02040602060501010103" pitchFamily="18" charset="-18"/>
              </a:rPr>
              <a:t>, zachowana przy dokumencie z 4 XII 1292 r., wystawionym w Wąsoszu. Kasztelan potwierdził zakup jatek przez mnichów lubiąskich. </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pełnym herbem.</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W polu pieczęci, na wypełnionym perełkami tle, pochylona w prawo tarcza herbowa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wizerunkiem tura o długich rogach, przykryta hełmem rycerskim na wprost, po którego bokach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 </a:t>
            </a:r>
            <a:r>
              <a:rPr lang="pl-PL" sz="1800" dirty="0">
                <a:latin typeface="Berylium" panose="02040602060501010103" pitchFamily="18" charset="-18"/>
              </a:rPr>
              <a:t>jako klejnot - wydłużone </a:t>
            </a:r>
            <a:r>
              <a:rPr lang="pl-PL" sz="1800" dirty="0" err="1">
                <a:latin typeface="Berylium" panose="02040602060501010103" pitchFamily="18" charset="-18"/>
              </a:rPr>
              <a:t>trójporoże</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Napis majuskułą gotycką: + . S . THEODORICI . DE . BARV[TH]”:</a:t>
            </a:r>
          </a:p>
          <a:p>
            <a:pPr marL="0" indent="0" algn="just">
              <a:buNone/>
            </a:pPr>
            <a:r>
              <a:rPr lang="pl-PL" sz="1600" dirty="0">
                <a:latin typeface="Berylium" panose="02040602060501010103" pitchFamily="18" charset="-18"/>
              </a:rPr>
              <a:t>Marek Wójcik, </a:t>
            </a:r>
            <a:r>
              <a:rPr lang="pl-PL" sz="1600" i="1" dirty="0">
                <a:latin typeface="Berylium" panose="02040602060501010103" pitchFamily="18" charset="-18"/>
              </a:rPr>
              <a:t>Pieczęcie rycerstwa śląskiego w dobie </a:t>
            </a:r>
            <a:r>
              <a:rPr lang="pl-PL" sz="1600" i="1" dirty="0" err="1">
                <a:latin typeface="Berylium" panose="02040602060501010103" pitchFamily="18" charset="-18"/>
              </a:rPr>
              <a:t>przedhusyckiej</a:t>
            </a:r>
            <a:r>
              <a:rPr lang="pl-PL" sz="1600" dirty="0">
                <a:latin typeface="Berylium" panose="02040602060501010103" pitchFamily="18" charset="-18"/>
              </a:rPr>
              <a:t>, t. 1, Wrocław 2018, </a:t>
            </a:r>
            <a:r>
              <a:rPr lang="pl-PL" sz="1600" dirty="0" smtClean="0">
                <a:latin typeface="Berylium" panose="02040602060501010103" pitchFamily="18" charset="-18"/>
              </a:rPr>
              <a:t>s</a:t>
            </a:r>
            <a:r>
              <a:rPr lang="pl-PL" sz="1600" dirty="0">
                <a:latin typeface="Berylium" panose="02040602060501010103" pitchFamily="18" charset="-18"/>
              </a:rPr>
              <a:t>. 125-127, nr 15.</a:t>
            </a:r>
          </a:p>
          <a:p>
            <a:pPr marL="0" indent="0" algn="just">
              <a:buNone/>
            </a:pPr>
            <a:r>
              <a:rPr lang="pl-PL" sz="1800" b="1" dirty="0">
                <a:latin typeface="Berylium" panose="02040602060501010103" pitchFamily="18" charset="-18"/>
              </a:rPr>
              <a:t>Godło z dominującym motywem zwierzęcym lub fantastycznym</a:t>
            </a:r>
            <a:r>
              <a:rPr lang="pl-PL" sz="1800" b="1" dirty="0" smtClean="0">
                <a:latin typeface="Berylium" panose="02040602060501010103" pitchFamily="18" charset="-18"/>
              </a:rPr>
              <a:t>.</a:t>
            </a:r>
          </a:p>
          <a:p>
            <a:pPr marL="0" indent="0" algn="just">
              <a:buNone/>
            </a:pPr>
            <a:endParaRPr lang="pl-PL" sz="1800" b="1" dirty="0">
              <a:latin typeface="Berylium" panose="02040602060501010103" pitchFamily="18" charset="-18"/>
            </a:endParaRP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Tur był symbolem siły, urodzaju i płodności. Umieszczony w herbie może się również wiązać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ulubioną rozrywką rycerską – łowami na grubego zwierza. Jego wizerunek do dziś występuje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europejskich herbach (Mołdawia, Meklemburgia, kanton </a:t>
            </a:r>
            <a:r>
              <a:rPr lang="pl-PL" sz="1800" dirty="0" err="1">
                <a:latin typeface="Berylium" panose="02040602060501010103" pitchFamily="18" charset="-18"/>
              </a:rPr>
              <a:t>Uri</a:t>
            </a:r>
            <a:r>
              <a:rPr lang="pl-PL" sz="1800" dirty="0">
                <a:latin typeface="Berylium" panose="02040602060501010103" pitchFamily="18" charset="-18"/>
              </a:rPr>
              <a:t> w Szwajcarii; Bielsk Podlaski, Turek, Kowno).</a:t>
            </a:r>
          </a:p>
          <a:p>
            <a:pPr marL="0" indent="0" algn="just">
              <a:buNone/>
            </a:pP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500" b="1" dirty="0">
                <a:latin typeface="Berylium" panose="02040602060501010103" pitchFamily="18" charset="-18"/>
              </a:rPr>
              <a:t>Materiał:</a:t>
            </a:r>
            <a:endParaRPr lang="pl-PL" sz="1500" dirty="0">
              <a:latin typeface="Berylium" panose="02040602060501010103" pitchFamily="18" charset="-18"/>
            </a:endParaRPr>
          </a:p>
          <a:p>
            <a:pPr marL="0" indent="0">
              <a:buNone/>
            </a:pPr>
            <a:r>
              <a:rPr lang="pl-PL" sz="1500" dirty="0">
                <a:latin typeface="Berylium" panose="02040602060501010103" pitchFamily="18" charset="-18"/>
              </a:rPr>
              <a:t>Wosk naturalny, matowy, niebarwiony. Podwieszona na czerwonym sznurze</a:t>
            </a:r>
            <a:r>
              <a:rPr lang="pl-PL" sz="1500" dirty="0" smtClean="0">
                <a:latin typeface="Berylium" panose="02040602060501010103" pitchFamily="18" charset="-18"/>
              </a:rPr>
              <a:t>.</a:t>
            </a:r>
            <a:endParaRPr lang="pl-PL" sz="1500" dirty="0">
              <a:latin typeface="Berylium" panose="02040602060501010103" pitchFamily="18" charset="-18"/>
            </a:endParaRPr>
          </a:p>
          <a:p>
            <a:pPr marL="0" indent="0">
              <a:buNone/>
            </a:pPr>
            <a:r>
              <a:rPr lang="pl-PL" sz="1500" b="1" dirty="0">
                <a:latin typeface="Berylium" panose="02040602060501010103" pitchFamily="18" charset="-18"/>
              </a:rPr>
              <a:t>Wymiary:</a:t>
            </a:r>
            <a:endParaRPr lang="pl-PL" sz="1500" dirty="0">
              <a:latin typeface="Berylium" panose="02040602060501010103" pitchFamily="18" charset="-18"/>
            </a:endParaRPr>
          </a:p>
          <a:p>
            <a:pPr marL="0" indent="0">
              <a:buNone/>
            </a:pPr>
            <a:r>
              <a:rPr lang="pl-PL" sz="1500" dirty="0">
                <a:latin typeface="Berylium" panose="02040602060501010103" pitchFamily="18" charset="-18"/>
              </a:rPr>
              <a:t>ø 50 </a:t>
            </a:r>
            <a:r>
              <a:rPr lang="pl-PL" sz="1500" dirty="0" smtClean="0">
                <a:latin typeface="Berylium" panose="02040602060501010103" pitchFamily="18" charset="-18"/>
              </a:rPr>
              <a:t>mm</a:t>
            </a:r>
            <a:endParaRPr lang="pl-PL" sz="1500" dirty="0">
              <a:latin typeface="Berylium" panose="02040602060501010103" pitchFamily="18" charset="-18"/>
            </a:endParaRPr>
          </a:p>
          <a:p>
            <a:pPr marL="0" indent="0">
              <a:buNone/>
            </a:pPr>
            <a:r>
              <a:rPr lang="pl-PL" sz="1500" b="1" dirty="0">
                <a:latin typeface="Berylium" panose="02040602060501010103" pitchFamily="18" charset="-18"/>
              </a:rPr>
              <a:t>Dalsza literatura:</a:t>
            </a:r>
            <a:endParaRPr lang="pl-PL" sz="1500" dirty="0">
              <a:latin typeface="Berylium" panose="02040602060501010103" pitchFamily="18" charset="-18"/>
            </a:endParaRPr>
          </a:p>
          <a:p>
            <a:pPr marL="0" indent="0">
              <a:buNone/>
            </a:pPr>
            <a:r>
              <a:rPr lang="pl-PL" sz="1500" dirty="0">
                <a:latin typeface="Berylium" panose="02040602060501010103" pitchFamily="18" charset="-18"/>
              </a:rPr>
              <a:t>Marek </a:t>
            </a:r>
            <a:r>
              <a:rPr lang="pl-PL" sz="1500" dirty="0" err="1">
                <a:latin typeface="Berylium" panose="02040602060501010103" pitchFamily="18" charset="-18"/>
              </a:rPr>
              <a:t>Cetwiński</a:t>
            </a:r>
            <a:r>
              <a:rPr lang="pl-PL" sz="1500" dirty="0">
                <a:latin typeface="Berylium" panose="02040602060501010103" pitchFamily="18" charset="-18"/>
              </a:rPr>
              <a:t>, </a:t>
            </a:r>
            <a:r>
              <a:rPr lang="pl-PL" sz="1500" i="1" dirty="0">
                <a:latin typeface="Berylium" panose="02040602060501010103" pitchFamily="18" charset="-18"/>
              </a:rPr>
              <a:t>Rycerstwo śląskie do końca XIII w.: biogramy i rodowody</a:t>
            </a:r>
            <a:r>
              <a:rPr lang="pl-PL" sz="1500" dirty="0">
                <a:latin typeface="Berylium" panose="02040602060501010103" pitchFamily="18" charset="-18"/>
              </a:rPr>
              <a:t>, Wrocław 1982, s. </a:t>
            </a:r>
            <a:r>
              <a:rPr lang="pl-PL" sz="1500" dirty="0" smtClean="0">
                <a:latin typeface="Berylium" panose="02040602060501010103" pitchFamily="18" charset="-18"/>
              </a:rPr>
              <a:t>90-91, </a:t>
            </a:r>
            <a:r>
              <a:rPr lang="pl-PL" sz="1500" dirty="0">
                <a:latin typeface="Berylium" panose="02040602060501010103" pitchFamily="18" charset="-18"/>
              </a:rPr>
              <a:t>nr </a:t>
            </a:r>
            <a:r>
              <a:rPr lang="pl-PL" sz="1500" dirty="0" smtClean="0">
                <a:latin typeface="Berylium" panose="02040602060501010103" pitchFamily="18" charset="-18"/>
              </a:rPr>
              <a:t>145.</a:t>
            </a:r>
            <a:endParaRPr lang="pl-PL" sz="1500" dirty="0">
              <a:latin typeface="Berylium" panose="02040602060501010103" pitchFamily="18" charset="-18"/>
            </a:endParaRPr>
          </a:p>
          <a:p>
            <a:pPr marL="0" indent="0">
              <a:buNone/>
            </a:pPr>
            <a:r>
              <a:rPr lang="pl-PL" sz="1500" dirty="0">
                <a:latin typeface="Berylium" panose="02040602060501010103" pitchFamily="18" charset="-18"/>
              </a:rPr>
              <a:t>Tomasz Jurek, </a:t>
            </a:r>
            <a:r>
              <a:rPr lang="pl-PL" sz="1500" i="1" dirty="0">
                <a:latin typeface="Berylium" panose="02040602060501010103" pitchFamily="18" charset="-18"/>
              </a:rPr>
              <a:t>Obce rycerstwo na Śląsku do połowy XIV wieku</a:t>
            </a:r>
            <a:r>
              <a:rPr lang="pl-PL" sz="1500" dirty="0">
                <a:latin typeface="Berylium" panose="02040602060501010103" pitchFamily="18" charset="-18"/>
              </a:rPr>
              <a:t>, Poznań 1996, s. 196-197.</a:t>
            </a:r>
          </a:p>
          <a:p>
            <a:pPr marL="0" indent="0">
              <a:buNone/>
            </a:pPr>
            <a:r>
              <a:rPr lang="pl-PL" sz="1500" dirty="0">
                <a:latin typeface="Berylium" panose="02040602060501010103" pitchFamily="18" charset="-18"/>
              </a:rPr>
              <a:t>Stanisław </a:t>
            </a:r>
            <a:r>
              <a:rPr lang="pl-PL" sz="1500" dirty="0" err="1">
                <a:latin typeface="Berylium" panose="02040602060501010103" pitchFamily="18" charset="-18"/>
              </a:rPr>
              <a:t>Kobielus</a:t>
            </a:r>
            <a:r>
              <a:rPr lang="pl-PL" sz="1500" dirty="0">
                <a:latin typeface="Berylium" panose="02040602060501010103" pitchFamily="18" charset="-18"/>
              </a:rPr>
              <a:t>, </a:t>
            </a:r>
            <a:r>
              <a:rPr lang="pl-PL" sz="1500" i="1" dirty="0">
                <a:latin typeface="Berylium" panose="02040602060501010103" pitchFamily="18" charset="-18"/>
              </a:rPr>
              <a:t>Bestiarium chrześcijańskie. Zwierzęta w symbolice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i</a:t>
            </a:r>
            <a:r>
              <a:rPr lang="pl-PL" sz="1500" i="1" dirty="0">
                <a:latin typeface="Berylium" panose="02040602060501010103" pitchFamily="18" charset="-18"/>
              </a:rPr>
              <a:t> </a:t>
            </a:r>
            <a:r>
              <a:rPr lang="pl-PL" sz="1500" i="1" dirty="0" smtClean="0">
                <a:latin typeface="Berylium" panose="02040602060501010103" pitchFamily="18" charset="-18"/>
              </a:rPr>
              <a:t>interpretacji</a:t>
            </a:r>
            <a:r>
              <a:rPr lang="pl-PL" sz="1500" i="1" dirty="0">
                <a:latin typeface="Berylium" panose="02040602060501010103" pitchFamily="18" charset="-18"/>
              </a:rPr>
              <a:t>. Starożytność i średniowiecze</a:t>
            </a:r>
            <a:r>
              <a:rPr lang="pl-PL" sz="1500" dirty="0">
                <a:latin typeface="Berylium" panose="02040602060501010103" pitchFamily="18" charset="-18"/>
              </a:rPr>
              <a:t>, Warszawa 2002, s. 130-134.</a:t>
            </a:r>
          </a:p>
          <a:p>
            <a:pPr marL="0" indent="0">
              <a:buNone/>
            </a:pPr>
            <a:r>
              <a:rPr lang="pl-PL" sz="1500" dirty="0">
                <a:latin typeface="Berylium" panose="02040602060501010103" pitchFamily="18" charset="-18"/>
              </a:rPr>
              <a:t>Roman Stelmach, </a:t>
            </a:r>
            <a:r>
              <a:rPr lang="pl-PL" sz="1500" i="1" dirty="0">
                <a:latin typeface="Berylium" panose="02040602060501010103" pitchFamily="18" charset="-18"/>
              </a:rPr>
              <a:t>Katalog średniowiecznych dokumentów przechowywanych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w </a:t>
            </a:r>
            <a:r>
              <a:rPr lang="pl-PL" sz="1500" i="1" dirty="0">
                <a:latin typeface="Berylium" panose="02040602060501010103" pitchFamily="18" charset="-18"/>
              </a:rPr>
              <a:t>Archiwum Państwowym we Wrocławiu</a:t>
            </a:r>
            <a:r>
              <a:rPr lang="pl-PL" sz="1500" dirty="0">
                <a:latin typeface="Berylium" panose="02040602060501010103" pitchFamily="18" charset="-18"/>
              </a:rPr>
              <a:t>, Racibórz 2014, s. 61-62, nr 748.</a:t>
            </a:r>
          </a:p>
          <a:p>
            <a:pPr marL="0" indent="0">
              <a:buNone/>
            </a:pPr>
            <a:r>
              <a:rPr lang="pl-PL" sz="1500" dirty="0">
                <a:latin typeface="Berylium" panose="02040602060501010103" pitchFamily="18" charset="-18"/>
              </a:rPr>
              <a:t>Alfred Znamierowski, </a:t>
            </a:r>
            <a:r>
              <a:rPr lang="pl-PL" sz="1500" i="1" dirty="0">
                <a:latin typeface="Berylium" panose="02040602060501010103" pitchFamily="18" charset="-18"/>
              </a:rPr>
              <a:t>Heraldyka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i </a:t>
            </a:r>
            <a:r>
              <a:rPr lang="pl-PL" sz="1500" i="1" dirty="0" err="1">
                <a:latin typeface="Berylium" panose="02040602060501010103" pitchFamily="18" charset="-18"/>
              </a:rPr>
              <a:t>weksylologia</a:t>
            </a:r>
            <a:r>
              <a:rPr lang="pl-PL" sz="1500" dirty="0">
                <a:latin typeface="Berylium" panose="02040602060501010103" pitchFamily="18" charset="-18"/>
              </a:rPr>
              <a:t>, Warszawa 2017, s. 432.</a:t>
            </a:r>
          </a:p>
        </p:txBody>
      </p:sp>
    </p:spTree>
    <p:extLst>
      <p:ext uri="{BB962C8B-B14F-4D97-AF65-F5344CB8AC3E}">
        <p14:creationId xmlns:p14="http://schemas.microsoft.com/office/powerpoint/2010/main" val="3204665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rmAutofit/>
          </a:bodyPr>
          <a:lstStyle/>
          <a:p>
            <a:pPr algn="ctr"/>
            <a:r>
              <a:rPr lang="pl-PL" dirty="0" smtClean="0">
                <a:latin typeface="Berylium" panose="02040602060501010103" pitchFamily="18" charset="-18"/>
              </a:rPr>
              <a:t>Mikołaj, wójt Trzebnicy</a:t>
            </a:r>
            <a:r>
              <a:rPr lang="pl-PL" dirty="0">
                <a:latin typeface="Berylium" panose="02040602060501010103" pitchFamily="18" charset="-18"/>
              </a:rPr>
              <a:t>, 1321 r., rep. 125, sygn. 145 (161a)</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Mikołaja, wójta dziedzicznego Trzebnicy</a:t>
            </a:r>
            <a:r>
              <a:rPr lang="pl-PL" sz="1800" dirty="0">
                <a:latin typeface="Berylium" panose="02040602060501010103" pitchFamily="18" charset="-18"/>
              </a:rPr>
              <a:t>, zachowana przy dokumencie z 1 III 1321 r.,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którym wójt i wymienieni w piśmie ławnicy stwierdzili przekazanie ziemi klasztorowi przez osoby trzecie. Pieczęć Mikołaja została tu prawdopodobnie użyta przez jego zstępnego imieniem </a:t>
            </a:r>
            <a:r>
              <a:rPr lang="pl-PL" sz="1800" dirty="0" err="1">
                <a:latin typeface="Berylium" panose="02040602060501010103" pitchFamily="18" charset="-18"/>
              </a:rPr>
              <a:t>Franczko</a:t>
            </a:r>
            <a:r>
              <a:rPr lang="pl-PL" sz="1800" dirty="0">
                <a:latin typeface="Berylium" panose="02040602060501010103" pitchFamily="18" charset="-18"/>
              </a:rPr>
              <a:t>, który również pełnił funkcję wójta i nie posiadał w tym czasie jeszcze własnej pieczęci.</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Tarczowa pieczęć herbowa z godłem.</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W polu pieczęci kogut pomiędzy dwiema sześciopromiennymi gwiazdami od czoła w pas, większą po lewej, mniejszą po prawej. </a:t>
            </a:r>
          </a:p>
          <a:p>
            <a:pPr marL="0" indent="0" algn="just">
              <a:buNone/>
            </a:pPr>
            <a:r>
              <a:rPr lang="pl-PL" sz="1800" dirty="0">
                <a:latin typeface="Berylium" panose="02040602060501010103" pitchFamily="18" charset="-18"/>
              </a:rPr>
              <a:t>Napis majuskułą gotycką: + S . NICOLAI . ADVOCATI . DE . TREBNITZ”:</a:t>
            </a:r>
          </a:p>
          <a:p>
            <a:pPr marL="0" indent="0" algn="just">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2, Wrocław 2018, </a:t>
            </a:r>
            <a:br>
              <a:rPr lang="pl-PL" sz="1800" dirty="0">
                <a:latin typeface="Berylium" panose="02040602060501010103" pitchFamily="18" charset="-18"/>
              </a:rPr>
            </a:br>
            <a:r>
              <a:rPr lang="pl-PL" sz="1800" dirty="0">
                <a:latin typeface="Berylium" panose="02040602060501010103" pitchFamily="18" charset="-18"/>
              </a:rPr>
              <a:t>s. 820, nr 832.</a:t>
            </a:r>
          </a:p>
          <a:p>
            <a:pPr marL="0" indent="0" algn="just">
              <a:buNone/>
            </a:pPr>
            <a:r>
              <a:rPr lang="pl-PL" sz="1800" b="1" dirty="0">
                <a:latin typeface="Berylium" panose="02040602060501010103" pitchFamily="18" charset="-18"/>
              </a:rPr>
              <a:t>Godło z dominującym motywem zwierzęcym lub fantastycznym.</a:t>
            </a:r>
            <a:endParaRPr lang="pl-PL" sz="1800" dirty="0">
              <a:latin typeface="Berylium" panose="02040602060501010103" pitchFamily="18" charset="-18"/>
            </a:endParaRPr>
          </a:p>
          <a:p>
            <a:pPr marL="0" indent="0" algn="just">
              <a:buNone/>
            </a:pPr>
            <a:r>
              <a:rPr lang="pl-PL" sz="1800" b="1" dirty="0" smtClean="0">
                <a:latin typeface="Berylium" panose="02040602060501010103" pitchFamily="18" charset="-18"/>
              </a:rPr>
              <a:t>Symbolika</a:t>
            </a:r>
            <a:r>
              <a:rPr lang="pl-PL" sz="1800" b="1" dirty="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Kogut to ptak posiadający bogatą symbolikę w starożytnych kultach i praktykach magicznych. Symbol płodności, odwagi i śmiałości, a w kontekście wiary chrześcijańskiej również Chrystusa budzącego duszę, pokutników oraz zwycięstwa nad śmiercią i ciemnościami nocy. To ostatnie znaczenie wzmacniają tutaj dwie gwiazdy, pomiędzy którymi umieszczono koguta.</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naturalny, ciemny i matowy. Pieczęć podwieszona na pasku pergaminowym.</a:t>
            </a:r>
          </a:p>
          <a:p>
            <a:pPr marL="0" indent="0">
              <a:buNone/>
            </a:pPr>
            <a:r>
              <a:rPr lang="pl-PL" sz="1600" dirty="0">
                <a:latin typeface="Berylium" panose="02040602060501010103" pitchFamily="18" charset="-18"/>
              </a:rPr>
              <a:t> </a:t>
            </a:r>
          </a:p>
          <a:p>
            <a:pPr marL="0" indent="0">
              <a:buNone/>
            </a:pPr>
            <a:r>
              <a:rPr lang="pl-PL" sz="1600" b="1" dirty="0">
                <a:latin typeface="Berylium" panose="02040602060501010103" pitchFamily="18" charset="-18"/>
              </a:rPr>
              <a:t>Wymiary:</a:t>
            </a:r>
            <a:endParaRPr lang="pl-PL" sz="1600" dirty="0">
              <a:latin typeface="Berylium" panose="02040602060501010103" pitchFamily="18" charset="-18"/>
            </a:endParaRPr>
          </a:p>
          <a:p>
            <a:pPr marL="0" indent="0">
              <a:buNone/>
            </a:pPr>
            <a:r>
              <a:rPr lang="pl-PL" sz="1600" dirty="0">
                <a:latin typeface="Berylium" panose="02040602060501010103" pitchFamily="18" charset="-18"/>
              </a:rPr>
              <a:t>46 mm x 38 mm</a:t>
            </a:r>
          </a:p>
          <a:p>
            <a:pPr marL="0" indent="0">
              <a:buNone/>
            </a:pPr>
            <a:r>
              <a:rPr lang="pl-PL" sz="1600" dirty="0">
                <a:latin typeface="Berylium" panose="02040602060501010103" pitchFamily="18" charset="-18"/>
              </a:rPr>
              <a:t> </a:t>
            </a:r>
          </a:p>
          <a:p>
            <a:pPr marL="0" indent="0">
              <a:buNone/>
            </a:pPr>
            <a:r>
              <a:rPr lang="pl-PL" sz="1600" b="1" dirty="0">
                <a:latin typeface="Berylium" panose="02040602060501010103" pitchFamily="18" charset="-18"/>
              </a:rPr>
              <a:t>Dalsza literatura:</a:t>
            </a:r>
            <a:endParaRPr lang="pl-PL" sz="1600" dirty="0">
              <a:latin typeface="Berylium" panose="02040602060501010103" pitchFamily="18" charset="-18"/>
            </a:endParaRPr>
          </a:p>
          <a:p>
            <a:pPr marL="0" indent="0">
              <a:buNone/>
            </a:pPr>
            <a:r>
              <a:rPr lang="pl-PL" sz="1600" dirty="0">
                <a:latin typeface="Berylium" panose="02040602060501010103" pitchFamily="18" charset="-18"/>
              </a:rPr>
              <a:t>Stanisław </a:t>
            </a:r>
            <a:r>
              <a:rPr lang="pl-PL" sz="1600" dirty="0" err="1">
                <a:latin typeface="Berylium" panose="02040602060501010103" pitchFamily="18" charset="-18"/>
              </a:rPr>
              <a:t>Kobielus</a:t>
            </a:r>
            <a:r>
              <a:rPr lang="pl-PL" sz="1600" dirty="0">
                <a:latin typeface="Berylium" panose="02040602060501010103" pitchFamily="18" charset="-18"/>
              </a:rPr>
              <a:t>, </a:t>
            </a:r>
            <a:r>
              <a:rPr lang="pl-PL" sz="1600" i="1" dirty="0">
                <a:latin typeface="Berylium" panose="02040602060501010103" pitchFamily="18" charset="-18"/>
              </a:rPr>
              <a:t>Bestiarium chrześcijańskie. Zwierzęta w symbolice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a:latin typeface="Berylium" panose="02040602060501010103" pitchFamily="18" charset="-18"/>
              </a:rPr>
              <a:t>interpretacji. Starożytność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a:t>
            </a:r>
            <a:r>
              <a:rPr lang="pl-PL" sz="1600" i="1" dirty="0">
                <a:latin typeface="Berylium" panose="02040602060501010103" pitchFamily="18" charset="-18"/>
              </a:rPr>
              <a:t> </a:t>
            </a:r>
            <a:r>
              <a:rPr lang="pl-PL" sz="1600" i="1" dirty="0" smtClean="0">
                <a:latin typeface="Berylium" panose="02040602060501010103" pitchFamily="18" charset="-18"/>
              </a:rPr>
              <a:t>średniowiecze</a:t>
            </a:r>
            <a:r>
              <a:rPr lang="pl-PL" sz="1600" dirty="0">
                <a:latin typeface="Berylium" panose="02040602060501010103" pitchFamily="18" charset="-18"/>
              </a:rPr>
              <a:t>, Warszawa 2002,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137-143.</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Racibórz 2014, s. 94, nr 1441.</a:t>
            </a:r>
          </a:p>
          <a:p>
            <a:pPr marL="0" indent="0">
              <a:buNone/>
            </a:pPr>
            <a:r>
              <a:rPr lang="pl-PL" sz="1600" dirty="0">
                <a:latin typeface="Berylium" panose="02040602060501010103" pitchFamily="18" charset="-18"/>
              </a:rPr>
              <a:t>Alfred Znamierowski, </a:t>
            </a:r>
            <a:r>
              <a:rPr lang="pl-PL" sz="1600" i="1" dirty="0">
                <a:latin typeface="Berylium" panose="02040602060501010103" pitchFamily="18" charset="-18"/>
              </a:rPr>
              <a:t>Heraldyka </a:t>
            </a:r>
            <a:br>
              <a:rPr lang="pl-PL" sz="1600" i="1" dirty="0">
                <a:latin typeface="Berylium" panose="02040602060501010103" pitchFamily="18" charset="-18"/>
              </a:rPr>
            </a:br>
            <a:r>
              <a:rPr lang="pl-PL" sz="1600" i="1" dirty="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s. 134-135.</a:t>
            </a:r>
          </a:p>
        </p:txBody>
      </p:sp>
    </p:spTree>
    <p:extLst>
      <p:ext uri="{BB962C8B-B14F-4D97-AF65-F5344CB8AC3E}">
        <p14:creationId xmlns:p14="http://schemas.microsoft.com/office/powerpoint/2010/main" val="6858012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smtClean="0">
                <a:latin typeface="Berylium" panose="02040602060501010103" pitchFamily="18" charset="-18"/>
              </a:rPr>
              <a:t>Henryk von </a:t>
            </a:r>
            <a:r>
              <a:rPr lang="pl-PL" dirty="0" err="1" smtClean="0">
                <a:latin typeface="Berylium" panose="02040602060501010103" pitchFamily="18" charset="-18"/>
              </a:rPr>
              <a:t>Kittlitz</a:t>
            </a:r>
            <a:r>
              <a:rPr lang="pl-PL" dirty="0" smtClean="0">
                <a:latin typeface="Berylium" panose="02040602060501010103" pitchFamily="18" charset="-18"/>
              </a:rPr>
              <a:t> (młodszy),</a:t>
            </a:r>
            <a:br>
              <a:rPr lang="pl-PL" dirty="0" smtClean="0">
                <a:latin typeface="Berylium" panose="02040602060501010103" pitchFamily="18" charset="-18"/>
              </a:rPr>
            </a:br>
            <a:r>
              <a:rPr lang="pl-PL" dirty="0" smtClean="0">
                <a:latin typeface="Berylium" panose="02040602060501010103" pitchFamily="18" charset="-18"/>
              </a:rPr>
              <a:t>1310 r., rep. 116, sygn. 41 (42)</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389588" y="5628906"/>
            <a:ext cx="5802412" cy="1244032"/>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w </a:t>
            </a:r>
            <a:r>
              <a:rPr lang="pl-PL" b="0" dirty="0" err="1" smtClean="0">
                <a:latin typeface="Berylium" panose="02040602060501010103" pitchFamily="18" charset="-18"/>
              </a:rPr>
              <a:t>RTIViewer</a:t>
            </a:r>
            <a:r>
              <a:rPr lang="pl-PL" b="0" dirty="0" smtClean="0">
                <a:latin typeface="Berylium" panose="02040602060501010103" pitchFamily="18" charset="-18"/>
              </a:rPr>
              <a:t>. </a:t>
            </a:r>
            <a:br>
              <a:rPr lang="pl-PL" b="0" dirty="0" smtClean="0">
                <a:latin typeface="Berylium" panose="02040602060501010103" pitchFamily="18" charset="-18"/>
              </a:rPr>
            </a:br>
            <a:r>
              <a:rPr lang="pl-PL" b="0" dirty="0" smtClean="0">
                <a:latin typeface="Berylium" panose="02040602060501010103" pitchFamily="18" charset="-18"/>
              </a:rPr>
              <a:t>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2859676"/>
            <a:ext cx="6019893" cy="4013261"/>
          </a:xfrm>
        </p:spPr>
      </p:pic>
      <p:pic>
        <p:nvPicPr>
          <p:cNvPr id="10" name="Symbol zastępczy zawartości 9">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389588" y="1"/>
            <a:ext cx="5802411" cy="5628904"/>
          </a:xfrm>
        </p:spPr>
      </p:pic>
    </p:spTree>
    <p:extLst>
      <p:ext uri="{BB962C8B-B14F-4D97-AF65-F5344CB8AC3E}">
        <p14:creationId xmlns:p14="http://schemas.microsoft.com/office/powerpoint/2010/main" val="26211926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Henryk von </a:t>
            </a:r>
            <a:r>
              <a:rPr lang="pl-PL" dirty="0" err="1">
                <a:latin typeface="Berylium" panose="02040602060501010103" pitchFamily="18" charset="-18"/>
              </a:rPr>
              <a:t>Kittlitz</a:t>
            </a:r>
            <a:r>
              <a:rPr lang="pl-PL" dirty="0">
                <a:latin typeface="Berylium" panose="02040602060501010103" pitchFamily="18" charset="-18"/>
              </a:rPr>
              <a:t> (młodszy</a:t>
            </a:r>
            <a:r>
              <a:rPr lang="pl-PL" dirty="0" smtClean="0">
                <a:latin typeface="Berylium" panose="02040602060501010103" pitchFamily="18" charset="-18"/>
              </a:rPr>
              <a:t>), 1310 </a:t>
            </a:r>
            <a:r>
              <a:rPr lang="pl-PL" dirty="0">
                <a:latin typeface="Berylium" panose="02040602060501010103" pitchFamily="18" charset="-18"/>
              </a:rPr>
              <a:t>r., </a:t>
            </a:r>
            <a:r>
              <a:rPr lang="pl-PL" dirty="0" smtClean="0">
                <a:latin typeface="Berylium" panose="02040602060501010103" pitchFamily="18" charset="-18"/>
              </a:rPr>
              <a:t/>
            </a:r>
            <a:br>
              <a:rPr lang="pl-PL" dirty="0" smtClean="0">
                <a:latin typeface="Berylium" panose="02040602060501010103" pitchFamily="18" charset="-18"/>
              </a:rPr>
            </a:br>
            <a:r>
              <a:rPr lang="pl-PL" dirty="0" smtClean="0">
                <a:latin typeface="Berylium" panose="02040602060501010103" pitchFamily="18" charset="-18"/>
              </a:rPr>
              <a:t>rep</a:t>
            </a:r>
            <a:r>
              <a:rPr lang="pl-PL" dirty="0">
                <a:latin typeface="Berylium" panose="02040602060501010103" pitchFamily="18" charset="-18"/>
              </a:rPr>
              <a:t>. 116, sygn. 41 (42)</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Henryka młodszego von </a:t>
            </a:r>
            <a:r>
              <a:rPr lang="pl-PL" sz="1800" b="1" dirty="0" err="1">
                <a:latin typeface="Berylium" panose="02040602060501010103" pitchFamily="18" charset="-18"/>
              </a:rPr>
              <a:t>Kittlitz</a:t>
            </a:r>
            <a:r>
              <a:rPr lang="pl-PL" sz="1800" dirty="0">
                <a:latin typeface="Berylium" panose="02040602060501010103" pitchFamily="18" charset="-18"/>
              </a:rPr>
              <a:t> zachowana przy dokumencie z 7 XII 1310 r. wystawionym w Żaganiu, dotyczącym zapisu dla szpitala św. Ducha w tym mieście</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pełnym herbem. </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W polu pieczęci pochylona w prawo tarcza herbowa, na której tur z długimi rogami, przykryta zwróconym w prawą stronę hełmem rycerskim ozdobionym spływającymi zeń wstążkami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i </a:t>
            </a:r>
            <a:r>
              <a:rPr lang="pl-PL" sz="1800" dirty="0">
                <a:latin typeface="Berylium" panose="02040602060501010103" pitchFamily="18" charset="-18"/>
              </a:rPr>
              <a:t>klejnotem w postaci dwóch kwiatów osadzonych na przeciwległych jego końcach (z przodu i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tyłu). Wizerunek okala sznur perełek biegnący tuż przy linii oddzielającej pole pieczęci od otoku. </a:t>
            </a:r>
          </a:p>
          <a:p>
            <a:pPr marL="0" indent="0" algn="just">
              <a:buNone/>
            </a:pPr>
            <a:r>
              <a:rPr lang="pl-PL" sz="1800" dirty="0">
                <a:latin typeface="Berylium" panose="02040602060501010103" pitchFamily="18" charset="-18"/>
              </a:rPr>
              <a:t>Napis majuskułą gotycką: + S HENRICI . I(u)WENIS . D(e) . KITELICZ”:</a:t>
            </a:r>
          </a:p>
          <a:p>
            <a:pPr marL="0" indent="0" algn="just">
              <a:buNone/>
            </a:pPr>
            <a:r>
              <a:rPr lang="pl-PL" sz="1600" dirty="0">
                <a:latin typeface="Berylium" panose="02040602060501010103" pitchFamily="18" charset="-18"/>
              </a:rPr>
              <a:t>Marek Wójcik, </a:t>
            </a:r>
            <a:r>
              <a:rPr lang="pl-PL" sz="1600" i="1" dirty="0">
                <a:latin typeface="Berylium" panose="02040602060501010103" pitchFamily="18" charset="-18"/>
              </a:rPr>
              <a:t>Pieczęcie rycerstwa śląskiego w dobie </a:t>
            </a:r>
            <a:r>
              <a:rPr lang="pl-PL" sz="1600" i="1" dirty="0" err="1">
                <a:latin typeface="Berylium" panose="02040602060501010103" pitchFamily="18" charset="-18"/>
              </a:rPr>
              <a:t>przedhusyckiej</a:t>
            </a:r>
            <a:r>
              <a:rPr lang="pl-PL" sz="1600" dirty="0">
                <a:latin typeface="Berylium" panose="02040602060501010103" pitchFamily="18" charset="-18"/>
              </a:rPr>
              <a:t>, t. 1, Wrocław 2018, </a:t>
            </a:r>
            <a:r>
              <a:rPr lang="pl-PL" sz="1600" dirty="0" smtClean="0">
                <a:latin typeface="Berylium" panose="02040602060501010103" pitchFamily="18" charset="-18"/>
              </a:rPr>
              <a:t>s</a:t>
            </a:r>
            <a:r>
              <a:rPr lang="pl-PL" sz="1600" dirty="0">
                <a:latin typeface="Berylium" panose="02040602060501010103" pitchFamily="18" charset="-18"/>
              </a:rPr>
              <a:t>. 379-380, nr 329. </a:t>
            </a:r>
          </a:p>
          <a:p>
            <a:pPr marL="0" indent="0" algn="just">
              <a:buNone/>
            </a:pPr>
            <a:r>
              <a:rPr lang="pl-PL" sz="1800" b="1" dirty="0">
                <a:latin typeface="Berylium" panose="02040602060501010103" pitchFamily="18" charset="-18"/>
              </a:rPr>
              <a:t>Godło z dominującym motywem zwierzęcym lub fantastycznym.</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Tur był symbolem siły, urodzaju i płodności. Umieszczony w herbie może się również wiązać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ulubioną rozrywką rycerską – łowami na grubego zwierza. Jego wizerunek do dziś występuje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europejskich herbach (Mołdawia, Meklemburgia, kanton </a:t>
            </a:r>
            <a:r>
              <a:rPr lang="pl-PL" sz="1800" dirty="0" err="1">
                <a:latin typeface="Berylium" panose="02040602060501010103" pitchFamily="18" charset="-18"/>
              </a:rPr>
              <a:t>Uri</a:t>
            </a:r>
            <a:r>
              <a:rPr lang="pl-PL" sz="1800" dirty="0">
                <a:latin typeface="Berylium" panose="02040602060501010103" pitchFamily="18" charset="-18"/>
              </a:rPr>
              <a:t> w Szwajcarii; Bielsk Podlaski, Turek, Kowno).</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500" b="1" dirty="0">
                <a:latin typeface="Berylium" panose="02040602060501010103" pitchFamily="18" charset="-18"/>
              </a:rPr>
              <a:t>Materiał:</a:t>
            </a:r>
            <a:endParaRPr lang="pl-PL" sz="1500" dirty="0">
              <a:latin typeface="Berylium" panose="02040602060501010103" pitchFamily="18" charset="-18"/>
            </a:endParaRPr>
          </a:p>
          <a:p>
            <a:pPr marL="0" indent="0">
              <a:buNone/>
            </a:pPr>
            <a:r>
              <a:rPr lang="pl-PL" sz="1500" dirty="0">
                <a:latin typeface="Berylium" panose="02040602060501010103" pitchFamily="18" charset="-18"/>
              </a:rPr>
              <a:t>Wosk naturalny, barwiony na zielono. Pieczęć w niewielkiej misce z wosku naturalnego, podwieszona na pasku pergaminowym</a:t>
            </a:r>
            <a:r>
              <a:rPr lang="pl-PL" sz="1500" dirty="0" smtClean="0">
                <a:latin typeface="Berylium" panose="02040602060501010103" pitchFamily="18" charset="-18"/>
              </a:rPr>
              <a:t>.</a:t>
            </a:r>
            <a:endParaRPr lang="pl-PL" sz="1500" dirty="0">
              <a:latin typeface="Berylium" panose="02040602060501010103" pitchFamily="18" charset="-18"/>
            </a:endParaRPr>
          </a:p>
          <a:p>
            <a:pPr marL="0" indent="0">
              <a:buNone/>
            </a:pPr>
            <a:r>
              <a:rPr lang="pl-PL" sz="1500" b="1" dirty="0">
                <a:latin typeface="Berylium" panose="02040602060501010103" pitchFamily="18" charset="-18"/>
              </a:rPr>
              <a:t>Wymiary:</a:t>
            </a:r>
            <a:endParaRPr lang="pl-PL" sz="1500" dirty="0">
              <a:latin typeface="Berylium" panose="02040602060501010103" pitchFamily="18" charset="-18"/>
            </a:endParaRPr>
          </a:p>
          <a:p>
            <a:pPr marL="0" indent="0">
              <a:buNone/>
            </a:pPr>
            <a:r>
              <a:rPr lang="pl-PL" sz="1500" dirty="0">
                <a:latin typeface="Berylium" panose="02040602060501010103" pitchFamily="18" charset="-18"/>
              </a:rPr>
              <a:t>ø 38 </a:t>
            </a:r>
            <a:r>
              <a:rPr lang="pl-PL" sz="1500" dirty="0" smtClean="0">
                <a:latin typeface="Berylium" panose="02040602060501010103" pitchFamily="18" charset="-18"/>
              </a:rPr>
              <a:t>mm</a:t>
            </a:r>
          </a:p>
          <a:p>
            <a:pPr marL="0" indent="0">
              <a:buNone/>
            </a:pPr>
            <a:endParaRPr lang="pl-PL" sz="1500" dirty="0">
              <a:latin typeface="Berylium" panose="02040602060501010103" pitchFamily="18" charset="-18"/>
            </a:endParaRPr>
          </a:p>
          <a:p>
            <a:pPr marL="0" indent="0">
              <a:buNone/>
            </a:pPr>
            <a:r>
              <a:rPr lang="pl-PL" sz="1500" b="1" dirty="0">
                <a:latin typeface="Berylium" panose="02040602060501010103" pitchFamily="18" charset="-18"/>
              </a:rPr>
              <a:t>Dalsza literatura:</a:t>
            </a:r>
            <a:endParaRPr lang="pl-PL" sz="1500" dirty="0">
              <a:latin typeface="Berylium" panose="02040602060501010103" pitchFamily="18" charset="-18"/>
            </a:endParaRPr>
          </a:p>
          <a:p>
            <a:pPr marL="0" indent="0">
              <a:buNone/>
            </a:pPr>
            <a:r>
              <a:rPr lang="pl-PL" sz="1500" dirty="0">
                <a:latin typeface="Berylium" panose="02040602060501010103" pitchFamily="18" charset="-18"/>
              </a:rPr>
              <a:t>Marek </a:t>
            </a:r>
            <a:r>
              <a:rPr lang="pl-PL" sz="1500" dirty="0" err="1">
                <a:latin typeface="Berylium" panose="02040602060501010103" pitchFamily="18" charset="-18"/>
              </a:rPr>
              <a:t>Cetwiński</a:t>
            </a:r>
            <a:r>
              <a:rPr lang="pl-PL" sz="1500" dirty="0">
                <a:latin typeface="Berylium" panose="02040602060501010103" pitchFamily="18" charset="-18"/>
              </a:rPr>
              <a:t>, </a:t>
            </a:r>
            <a:r>
              <a:rPr lang="pl-PL" sz="1500" i="1" dirty="0">
                <a:latin typeface="Berylium" panose="02040602060501010103" pitchFamily="18" charset="-18"/>
              </a:rPr>
              <a:t>Rycerstwo śląskie do końca XIII w.: biogramy i rodowody</a:t>
            </a:r>
            <a:r>
              <a:rPr lang="pl-PL" sz="1500" dirty="0">
                <a:latin typeface="Berylium" panose="02040602060501010103" pitchFamily="18" charset="-18"/>
              </a:rPr>
              <a:t>, Wrocław 1982, s. </a:t>
            </a:r>
            <a:r>
              <a:rPr lang="pl-PL" sz="1500" dirty="0" smtClean="0">
                <a:latin typeface="Berylium" panose="02040602060501010103" pitchFamily="18" charset="-18"/>
              </a:rPr>
              <a:t>118</a:t>
            </a:r>
            <a:r>
              <a:rPr lang="pl-PL" sz="1500" dirty="0">
                <a:latin typeface="Berylium" panose="02040602060501010103" pitchFamily="18" charset="-18"/>
              </a:rPr>
              <a:t>, </a:t>
            </a:r>
            <a:r>
              <a:rPr lang="pl-PL" sz="1500" dirty="0" smtClean="0">
                <a:latin typeface="Berylium" panose="02040602060501010103" pitchFamily="18" charset="-18"/>
              </a:rPr>
              <a:t>nr 294.</a:t>
            </a:r>
            <a:endParaRPr lang="pl-PL" sz="1500" dirty="0">
              <a:latin typeface="Berylium" panose="02040602060501010103" pitchFamily="18" charset="-18"/>
            </a:endParaRPr>
          </a:p>
          <a:p>
            <a:pPr marL="0" indent="0">
              <a:buNone/>
            </a:pPr>
            <a:r>
              <a:rPr lang="pl-PL" sz="1500" dirty="0">
                <a:latin typeface="Berylium" panose="02040602060501010103" pitchFamily="18" charset="-18"/>
              </a:rPr>
              <a:t>Tomasz Jurek, </a:t>
            </a:r>
            <a:r>
              <a:rPr lang="pl-PL" sz="1500" i="1" dirty="0">
                <a:latin typeface="Berylium" panose="02040602060501010103" pitchFamily="18" charset="-18"/>
              </a:rPr>
              <a:t>Obce rycerstwo na Śląsku do połowy XIV wieku</a:t>
            </a:r>
            <a:r>
              <a:rPr lang="pl-PL" sz="1500" dirty="0">
                <a:latin typeface="Berylium" panose="02040602060501010103" pitchFamily="18" charset="-18"/>
              </a:rPr>
              <a:t>, Poznań 1996, </a:t>
            </a:r>
            <a:r>
              <a:rPr lang="pl-PL" sz="1500" dirty="0" smtClean="0">
                <a:latin typeface="Berylium" panose="02040602060501010103" pitchFamily="18" charset="-18"/>
              </a:rPr>
              <a:t/>
            </a:r>
            <a:br>
              <a:rPr lang="pl-PL" sz="1500" dirty="0" smtClean="0">
                <a:latin typeface="Berylium" panose="02040602060501010103" pitchFamily="18" charset="-18"/>
              </a:rPr>
            </a:br>
            <a:r>
              <a:rPr lang="pl-PL" sz="1500" dirty="0" smtClean="0">
                <a:latin typeface="Berylium" panose="02040602060501010103" pitchFamily="18" charset="-18"/>
              </a:rPr>
              <a:t>s</a:t>
            </a:r>
            <a:r>
              <a:rPr lang="pl-PL" sz="1500" dirty="0">
                <a:latin typeface="Berylium" panose="02040602060501010103" pitchFamily="18" charset="-18"/>
              </a:rPr>
              <a:t>. 241-242.</a:t>
            </a:r>
          </a:p>
          <a:p>
            <a:pPr marL="0" indent="0">
              <a:buNone/>
            </a:pPr>
            <a:r>
              <a:rPr lang="pl-PL" sz="1500" dirty="0">
                <a:latin typeface="Berylium" panose="02040602060501010103" pitchFamily="18" charset="-18"/>
              </a:rPr>
              <a:t>Roman Stelmach, </a:t>
            </a:r>
            <a:r>
              <a:rPr lang="pl-PL" sz="1500" i="1" dirty="0">
                <a:latin typeface="Berylium" panose="02040602060501010103" pitchFamily="18" charset="-18"/>
              </a:rPr>
              <a:t>Katalog średniowiecznych dokumentów przechowywanych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w </a:t>
            </a:r>
            <a:r>
              <a:rPr lang="pl-PL" sz="1500" i="1" dirty="0">
                <a:latin typeface="Berylium" panose="02040602060501010103" pitchFamily="18" charset="-18"/>
              </a:rPr>
              <a:t>Archiwum Państwowym we Wrocławiu</a:t>
            </a:r>
            <a:r>
              <a:rPr lang="pl-PL" sz="1500" dirty="0">
                <a:latin typeface="Berylium" panose="02040602060501010103" pitchFamily="18" charset="-18"/>
              </a:rPr>
              <a:t>, Racibórz 2014, </a:t>
            </a:r>
            <a:r>
              <a:rPr lang="pl-PL" sz="1500" b="1" dirty="0">
                <a:latin typeface="Berylium" panose="02040602060501010103" pitchFamily="18" charset="-18"/>
              </a:rPr>
              <a:t>s</a:t>
            </a:r>
            <a:r>
              <a:rPr lang="pl-PL" sz="1500" dirty="0">
                <a:latin typeface="Berylium" panose="02040602060501010103" pitchFamily="18" charset="-18"/>
              </a:rPr>
              <a:t>. 78, nr 1100.</a:t>
            </a:r>
          </a:p>
          <a:p>
            <a:pPr marL="0" indent="0">
              <a:buNone/>
            </a:pPr>
            <a:r>
              <a:rPr lang="pl-PL" sz="1500" dirty="0">
                <a:latin typeface="Berylium" panose="02040602060501010103" pitchFamily="18" charset="-18"/>
              </a:rPr>
              <a:t>Alfred Znamierowski, </a:t>
            </a:r>
            <a:r>
              <a:rPr lang="pl-PL" sz="1500" i="1" dirty="0">
                <a:latin typeface="Berylium" panose="02040602060501010103" pitchFamily="18" charset="-18"/>
              </a:rPr>
              <a:t>Heraldyka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i </a:t>
            </a:r>
            <a:r>
              <a:rPr lang="pl-PL" sz="1500" i="1" dirty="0" err="1" smtClean="0">
                <a:latin typeface="Berylium" panose="02040602060501010103" pitchFamily="18" charset="-18"/>
              </a:rPr>
              <a:t>weksylologia</a:t>
            </a:r>
            <a:r>
              <a:rPr lang="pl-PL" sz="1500" dirty="0">
                <a:latin typeface="Berylium" panose="02040602060501010103" pitchFamily="18" charset="-18"/>
              </a:rPr>
              <a:t>, Warszawa 2017, s. </a:t>
            </a:r>
            <a:r>
              <a:rPr lang="pl-PL" sz="1500" dirty="0" smtClean="0">
                <a:latin typeface="Berylium" panose="02040602060501010103" pitchFamily="18" charset="-18"/>
              </a:rPr>
              <a:t>432.</a:t>
            </a:r>
            <a:endParaRPr lang="pl-PL" sz="1500" dirty="0">
              <a:latin typeface="Berylium" panose="02040602060501010103" pitchFamily="18" charset="-18"/>
            </a:endParaRPr>
          </a:p>
        </p:txBody>
      </p:sp>
    </p:spTree>
    <p:extLst>
      <p:ext uri="{BB962C8B-B14F-4D97-AF65-F5344CB8AC3E}">
        <p14:creationId xmlns:p14="http://schemas.microsoft.com/office/powerpoint/2010/main" val="10533408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smtClean="0">
                <a:latin typeface="Berylium" panose="02040602060501010103" pitchFamily="18" charset="-18"/>
              </a:rPr>
              <a:t>Jan von </a:t>
            </a:r>
            <a:r>
              <a:rPr lang="pl-PL" dirty="0" err="1" smtClean="0">
                <a:latin typeface="Berylium" panose="02040602060501010103" pitchFamily="18" charset="-18"/>
              </a:rPr>
              <a:t>Kittlitz</a:t>
            </a:r>
            <a:r>
              <a:rPr lang="pl-PL" dirty="0" smtClean="0">
                <a:latin typeface="Berylium" panose="02040602060501010103" pitchFamily="18" charset="-18"/>
              </a:rPr>
              <a:t>, 1324 r., </a:t>
            </a:r>
            <a:br>
              <a:rPr lang="pl-PL" dirty="0" smtClean="0">
                <a:latin typeface="Berylium" panose="02040602060501010103" pitchFamily="18" charset="-18"/>
              </a:rPr>
            </a:br>
            <a:r>
              <a:rPr lang="pl-PL" dirty="0" smtClean="0">
                <a:latin typeface="Berylium" panose="02040602060501010103" pitchFamily="18" charset="-18"/>
              </a:rPr>
              <a:t>rep. 116, sygn. 52 (53) </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134969" y="5807034"/>
            <a:ext cx="6057031" cy="1065903"/>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6019893" cy="4013261"/>
          </a:xfrm>
        </p:spPr>
      </p:pic>
      <p:pic>
        <p:nvPicPr>
          <p:cNvPr id="10" name="Symbol zastępczy zawartości 9">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134969" y="0"/>
            <a:ext cx="6057032" cy="5807033"/>
          </a:xfrm>
        </p:spPr>
      </p:pic>
    </p:spTree>
    <p:extLst>
      <p:ext uri="{BB962C8B-B14F-4D97-AF65-F5344CB8AC3E}">
        <p14:creationId xmlns:p14="http://schemas.microsoft.com/office/powerpoint/2010/main" val="27499192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Jan von </a:t>
            </a:r>
            <a:r>
              <a:rPr lang="pl-PL" dirty="0" err="1">
                <a:latin typeface="Berylium" panose="02040602060501010103" pitchFamily="18" charset="-18"/>
              </a:rPr>
              <a:t>Kittlitz</a:t>
            </a:r>
            <a:r>
              <a:rPr lang="pl-PL" dirty="0">
                <a:latin typeface="Berylium" panose="02040602060501010103" pitchFamily="18" charset="-18"/>
              </a:rPr>
              <a:t>, 1324 r., </a:t>
            </a:r>
            <a:r>
              <a:rPr lang="pl-PL" dirty="0" smtClean="0">
                <a:latin typeface="Berylium" panose="02040602060501010103" pitchFamily="18" charset="-18"/>
              </a:rPr>
              <a:t>rep</a:t>
            </a:r>
            <a:r>
              <a:rPr lang="pl-PL" dirty="0">
                <a:latin typeface="Berylium" panose="02040602060501010103" pitchFamily="18" charset="-18"/>
              </a:rPr>
              <a:t>. 116, sygn. 52 (53) </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Jana von </a:t>
            </a:r>
            <a:r>
              <a:rPr lang="pl-PL" sz="1800" b="1" dirty="0" err="1">
                <a:latin typeface="Berylium" panose="02040602060501010103" pitchFamily="18" charset="-18"/>
              </a:rPr>
              <a:t>Kittlitz</a:t>
            </a:r>
            <a:r>
              <a:rPr lang="pl-PL" sz="1800" dirty="0">
                <a:latin typeface="Berylium" panose="02040602060501010103" pitchFamily="18" charset="-18"/>
              </a:rPr>
              <a:t> zachowana przy dokumencie z 11 II 1324 r., w którym Jan zaświadcza </a:t>
            </a:r>
            <a:br>
              <a:rPr lang="pl-PL" sz="1800" dirty="0">
                <a:latin typeface="Berylium" panose="02040602060501010103" pitchFamily="18" charset="-18"/>
              </a:rPr>
            </a:br>
            <a:r>
              <a:rPr lang="pl-PL" sz="1800" dirty="0" smtClean="0">
                <a:latin typeface="Berylium" panose="02040602060501010103" pitchFamily="18" charset="-18"/>
              </a:rPr>
              <a:t>o </a:t>
            </a:r>
            <a:r>
              <a:rPr lang="pl-PL" sz="1800" dirty="0">
                <a:latin typeface="Berylium" panose="02040602060501010103" pitchFamily="18" charset="-18"/>
              </a:rPr>
              <a:t>transakcji dokonanej przez osoby trzecie. </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pełnym herbem.</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W polu pieczęci, usianym kołami o sześciu zębach, pochylona w prawo tarcza herbowa, na której tur z długimi rogami, przykryta zwróconym w prawą stronę hełmem rycerskim ozdobionym spływającymi zeń wstążkami i klejnotem w postaci dwóch kwiatów osadzonych na przeciwległych jego końcach (z przodu i z tyłu). </a:t>
            </a:r>
          </a:p>
          <a:p>
            <a:pPr marL="0" indent="0" algn="just">
              <a:buNone/>
            </a:pPr>
            <a:r>
              <a:rPr lang="pl-PL" sz="1800" dirty="0">
                <a:latin typeface="Berylium" panose="02040602060501010103" pitchFamily="18" charset="-18"/>
              </a:rPr>
              <a:t>Napis majuskułą gotycką: + S [kwiatek] IOHANNIS . de . KETHELICZ [kwiatek]”:</a:t>
            </a:r>
          </a:p>
          <a:p>
            <a:pPr marL="0" indent="0" algn="just">
              <a:buNone/>
            </a:pPr>
            <a:r>
              <a:rPr lang="pl-PL" sz="1600" dirty="0">
                <a:latin typeface="Berylium" panose="02040602060501010103" pitchFamily="18" charset="-18"/>
              </a:rPr>
              <a:t>Marek Wójcik, </a:t>
            </a:r>
            <a:r>
              <a:rPr lang="pl-PL" sz="1600" i="1" dirty="0">
                <a:latin typeface="Berylium" panose="02040602060501010103" pitchFamily="18" charset="-18"/>
              </a:rPr>
              <a:t>Pieczęcie rycerstwa śląskiego w dobie </a:t>
            </a:r>
            <a:r>
              <a:rPr lang="pl-PL" sz="1600" i="1" dirty="0" err="1">
                <a:latin typeface="Berylium" panose="02040602060501010103" pitchFamily="18" charset="-18"/>
              </a:rPr>
              <a:t>przedhusyckiej</a:t>
            </a:r>
            <a:r>
              <a:rPr lang="pl-PL" sz="1600" dirty="0">
                <a:latin typeface="Berylium" panose="02040602060501010103" pitchFamily="18" charset="-18"/>
              </a:rPr>
              <a:t>, t. 1, Wrocław 2018, </a:t>
            </a:r>
            <a:r>
              <a:rPr lang="pl-PL" sz="1600" dirty="0" smtClean="0">
                <a:latin typeface="Berylium" panose="02040602060501010103" pitchFamily="18" charset="-18"/>
              </a:rPr>
              <a:t>s</a:t>
            </a:r>
            <a:r>
              <a:rPr lang="pl-PL" sz="1600" dirty="0">
                <a:latin typeface="Berylium" panose="02040602060501010103" pitchFamily="18" charset="-18"/>
              </a:rPr>
              <a:t>. 380-381, nr 330.</a:t>
            </a:r>
          </a:p>
          <a:p>
            <a:pPr marL="0" indent="0" algn="just">
              <a:buNone/>
            </a:pPr>
            <a:r>
              <a:rPr lang="pl-PL" sz="1800" b="1" dirty="0">
                <a:latin typeface="Berylium" panose="02040602060501010103" pitchFamily="18" charset="-18"/>
              </a:rPr>
              <a:t>Godło z dominującym motywem zwierzęcym lub fantastycznym.</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Tur był symbolem siły, urodzaju i płodności. Umieszczony w herbie może się również wiązać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ulubioną rozrywką rycerską – łowami na grubego zwierza. Jego wizerunek do dziś występuje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europejskich herbach (Mołdawia, Meklemburgia, kanton </a:t>
            </a:r>
            <a:r>
              <a:rPr lang="pl-PL" sz="1800" dirty="0" err="1">
                <a:latin typeface="Berylium" panose="02040602060501010103" pitchFamily="18" charset="-18"/>
              </a:rPr>
              <a:t>Uri</a:t>
            </a:r>
            <a:r>
              <a:rPr lang="pl-PL" sz="1800" dirty="0">
                <a:latin typeface="Berylium" panose="02040602060501010103" pitchFamily="18" charset="-18"/>
              </a:rPr>
              <a:t> w Szwajcarii; Bielsk Podlaski, Turek, Kowno).</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naturalny, jasny i matowy. Pieczęć podwieszona na pasku pergaminowym</a:t>
            </a:r>
            <a:r>
              <a:rPr lang="pl-PL" sz="1600" dirty="0" smtClean="0">
                <a:latin typeface="Berylium" panose="02040602060501010103" pitchFamily="18" charset="-18"/>
              </a:rPr>
              <a:t>.</a:t>
            </a:r>
            <a:endParaRPr lang="pl-PL" sz="1600" dirty="0">
              <a:latin typeface="Berylium" panose="02040602060501010103" pitchFamily="18" charset="-18"/>
            </a:endParaRPr>
          </a:p>
          <a:p>
            <a:pPr marL="0" indent="0">
              <a:buNone/>
            </a:pPr>
            <a:endParaRPr lang="pl-PL" sz="1600" b="1" dirty="0" smtClean="0">
              <a:latin typeface="Berylium" panose="02040602060501010103" pitchFamily="18" charset="-18"/>
            </a:endParaRPr>
          </a:p>
          <a:p>
            <a:pPr marL="0" indent="0">
              <a:buNone/>
            </a:pPr>
            <a:r>
              <a:rPr lang="pl-PL" sz="1600" b="1" dirty="0" smtClean="0">
                <a:latin typeface="Berylium" panose="02040602060501010103" pitchFamily="18" charset="-18"/>
              </a:rPr>
              <a:t>Wymiary</a:t>
            </a:r>
            <a:r>
              <a:rPr lang="pl-PL" sz="1600" b="1" dirty="0">
                <a:latin typeface="Berylium" panose="02040602060501010103" pitchFamily="18" charset="-18"/>
              </a:rPr>
              <a:t>:</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40 mm</a:t>
            </a:r>
          </a:p>
          <a:p>
            <a:pPr marL="0" indent="0">
              <a:buNone/>
            </a:pPr>
            <a:r>
              <a:rPr lang="pl-PL" sz="1600" dirty="0">
                <a:latin typeface="Berylium" panose="02040602060501010103" pitchFamily="18" charset="-18"/>
              </a:rPr>
              <a:t> </a:t>
            </a:r>
            <a:endParaRPr lang="pl-PL" sz="1600" dirty="0" smtClean="0">
              <a:latin typeface="Berylium" panose="02040602060501010103" pitchFamily="18" charset="-18"/>
            </a:endParaRPr>
          </a:p>
          <a:p>
            <a:pPr marL="0" indent="0">
              <a:buNone/>
            </a:pPr>
            <a:endParaRPr lang="pl-PL" sz="1600" dirty="0">
              <a:latin typeface="Berylium" panose="02040602060501010103" pitchFamily="18" charset="-18"/>
            </a:endParaRPr>
          </a:p>
          <a:p>
            <a:pPr marL="0" indent="0">
              <a:buNone/>
            </a:pPr>
            <a:r>
              <a:rPr lang="pl-PL" sz="1600" b="1" dirty="0">
                <a:latin typeface="Berylium" panose="02040602060501010103" pitchFamily="18" charset="-18"/>
              </a:rPr>
              <a:t>Dalsza </a:t>
            </a:r>
            <a:r>
              <a:rPr lang="pl-PL" sz="1600" b="1" dirty="0" smtClean="0">
                <a:latin typeface="Berylium" panose="02040602060501010103" pitchFamily="18" charset="-18"/>
              </a:rPr>
              <a:t>literatura</a:t>
            </a:r>
            <a:r>
              <a:rPr lang="pl-PL" sz="1600" b="1" dirty="0">
                <a:latin typeface="Berylium" panose="02040602060501010103" pitchFamily="18" charset="-18"/>
              </a:rPr>
              <a:t>:</a:t>
            </a:r>
            <a:endParaRPr lang="pl-PL" sz="1600" dirty="0">
              <a:latin typeface="Berylium" panose="02040602060501010103" pitchFamily="18" charset="-18"/>
            </a:endParaRPr>
          </a:p>
          <a:p>
            <a:pPr marL="0" indent="0">
              <a:buNone/>
            </a:pPr>
            <a:r>
              <a:rPr lang="pl-PL" sz="1600" dirty="0" smtClean="0">
                <a:latin typeface="Berylium" panose="02040602060501010103" pitchFamily="18" charset="-18"/>
              </a:rPr>
              <a:t>Tomasz </a:t>
            </a:r>
            <a:r>
              <a:rPr lang="pl-PL" sz="1600" dirty="0">
                <a:latin typeface="Berylium" panose="02040602060501010103" pitchFamily="18" charset="-18"/>
              </a:rPr>
              <a:t>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241-242.</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Racibórz 2014, s. 98, nr 1519.</a:t>
            </a:r>
          </a:p>
          <a:p>
            <a:pPr marL="0" indent="0">
              <a:buNone/>
            </a:pPr>
            <a:r>
              <a:rPr lang="pl-PL" sz="1600" dirty="0">
                <a:latin typeface="Berylium" panose="02040602060501010103" pitchFamily="18" charset="-18"/>
              </a:rPr>
              <a:t>Alfred Znamierowski, </a:t>
            </a:r>
            <a:r>
              <a:rPr lang="pl-PL" sz="1600" i="1" dirty="0">
                <a:latin typeface="Berylium" panose="02040602060501010103" pitchFamily="18" charset="-18"/>
              </a:rPr>
              <a:t>Heraldyka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s. 432.</a:t>
            </a:r>
            <a:endParaRPr lang="pl-PL" sz="1500" dirty="0">
              <a:latin typeface="Berylium" panose="02040602060501010103" pitchFamily="18" charset="-18"/>
            </a:endParaRPr>
          </a:p>
        </p:txBody>
      </p:sp>
    </p:spTree>
    <p:extLst>
      <p:ext uri="{BB962C8B-B14F-4D97-AF65-F5344CB8AC3E}">
        <p14:creationId xmlns:p14="http://schemas.microsoft.com/office/powerpoint/2010/main" val="23976141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smtClean="0">
                <a:latin typeface="Berylium" panose="02040602060501010103" pitchFamily="18" charset="-18"/>
              </a:rPr>
              <a:t>Zygfryd von </a:t>
            </a:r>
            <a:r>
              <a:rPr lang="pl-PL" dirty="0" err="1" smtClean="0">
                <a:latin typeface="Berylium" panose="02040602060501010103" pitchFamily="18" charset="-18"/>
              </a:rPr>
              <a:t>Baruth</a:t>
            </a:r>
            <a:r>
              <a:rPr lang="pl-PL" dirty="0" smtClean="0">
                <a:latin typeface="Berylium" panose="02040602060501010103" pitchFamily="18" charset="-18"/>
              </a:rPr>
              <a:t>, 1315 r.,</a:t>
            </a:r>
            <a:br>
              <a:rPr lang="pl-PL" dirty="0" smtClean="0">
                <a:latin typeface="Berylium" panose="02040602060501010103" pitchFamily="18" charset="-18"/>
              </a:rPr>
            </a:br>
            <a:r>
              <a:rPr lang="pl-PL" dirty="0" smtClean="0">
                <a:latin typeface="Berylium" panose="02040602060501010103" pitchFamily="18" charset="-18"/>
              </a:rPr>
              <a:t>rep. 91, sygn. 171 (181)</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422476" y="5807034"/>
            <a:ext cx="5769524" cy="1065903"/>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7" name="Symbol zastępczy zawartości 6">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6019893" cy="4013261"/>
          </a:xfrm>
        </p:spPr>
      </p:pic>
      <p:pic>
        <p:nvPicPr>
          <p:cNvPr id="9" name="Symbol zastępczy zawartości 8">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422476" y="1"/>
            <a:ext cx="5769524" cy="5807033"/>
          </a:xfrm>
        </p:spPr>
      </p:pic>
    </p:spTree>
    <p:extLst>
      <p:ext uri="{BB962C8B-B14F-4D97-AF65-F5344CB8AC3E}">
        <p14:creationId xmlns:p14="http://schemas.microsoft.com/office/powerpoint/2010/main" val="23666249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Zygfryd von </a:t>
            </a:r>
            <a:r>
              <a:rPr lang="pl-PL" dirty="0" err="1">
                <a:latin typeface="Berylium" panose="02040602060501010103" pitchFamily="18" charset="-18"/>
              </a:rPr>
              <a:t>Baruth</a:t>
            </a:r>
            <a:r>
              <a:rPr lang="pl-PL" dirty="0">
                <a:latin typeface="Berylium" panose="02040602060501010103" pitchFamily="18" charset="-18"/>
              </a:rPr>
              <a:t>, 1315 r</a:t>
            </a:r>
            <a:r>
              <a:rPr lang="pl-PL" dirty="0" smtClean="0">
                <a:latin typeface="Berylium" panose="02040602060501010103" pitchFamily="18" charset="-18"/>
              </a:rPr>
              <a:t>., rep</a:t>
            </a:r>
            <a:r>
              <a:rPr lang="pl-PL" dirty="0">
                <a:latin typeface="Berylium" panose="02040602060501010103" pitchFamily="18" charset="-18"/>
              </a:rPr>
              <a:t>. 91, sygn. 171 (181)</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Zygfryda von </a:t>
            </a:r>
            <a:r>
              <a:rPr lang="pl-PL" sz="1800" b="1" dirty="0" err="1">
                <a:latin typeface="Berylium" panose="02040602060501010103" pitchFamily="18" charset="-18"/>
              </a:rPr>
              <a:t>Baruth</a:t>
            </a:r>
            <a:r>
              <a:rPr lang="pl-PL" sz="1800" dirty="0">
                <a:latin typeface="Berylium" panose="02040602060501010103" pitchFamily="18" charset="-18"/>
              </a:rPr>
              <a:t> zachowana przy dokumencie z 27 I 1315 r. wystawionym w Osieku, w którym Zygfryd poświadcza sprzedaż młyna przez tamtejszego sołtysa.</a:t>
            </a: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pełnym herbem. </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Pochylona w lewo tarcza hermowa, na której tur o długim porożu, przykryta hełmem garnczkowym na wprost z klejnotem w postaci sześciu gałązek jodłowych z szyszkami (po trzy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każdej strony hełmu). </a:t>
            </a:r>
          </a:p>
          <a:p>
            <a:pPr marL="0" indent="0" algn="just">
              <a:buNone/>
            </a:pPr>
            <a:r>
              <a:rPr lang="pl-PL" sz="1800" dirty="0">
                <a:latin typeface="Berylium" panose="02040602060501010103" pitchFamily="18" charset="-18"/>
              </a:rPr>
              <a:t>Napis majuskułą gotycką: + S . SYMFRIDI . DE . BARVT”:</a:t>
            </a:r>
          </a:p>
          <a:p>
            <a:pPr marL="0" indent="0" algn="just">
              <a:buNone/>
            </a:pPr>
            <a:r>
              <a:rPr lang="pl-PL" sz="1600" dirty="0">
                <a:latin typeface="Berylium" panose="02040602060501010103" pitchFamily="18" charset="-18"/>
              </a:rPr>
              <a:t>Marek Wójcik, </a:t>
            </a:r>
            <a:r>
              <a:rPr lang="pl-PL" sz="1600" i="1" dirty="0">
                <a:latin typeface="Berylium" panose="02040602060501010103" pitchFamily="18" charset="-18"/>
              </a:rPr>
              <a:t>Pieczęcie rycerstwa śląskiego w dobie </a:t>
            </a:r>
            <a:r>
              <a:rPr lang="pl-PL" sz="1600" i="1" dirty="0" err="1">
                <a:latin typeface="Berylium" panose="02040602060501010103" pitchFamily="18" charset="-18"/>
              </a:rPr>
              <a:t>przedhusyckiej</a:t>
            </a:r>
            <a:r>
              <a:rPr lang="pl-PL" sz="1600" dirty="0">
                <a:latin typeface="Berylium" panose="02040602060501010103" pitchFamily="18" charset="-18"/>
              </a:rPr>
              <a:t>, t. 1, Wrocław 2018, </a:t>
            </a:r>
            <a:r>
              <a:rPr lang="pl-PL" sz="1600" dirty="0" smtClean="0">
                <a:latin typeface="Berylium" panose="02040602060501010103" pitchFamily="18" charset="-18"/>
              </a:rPr>
              <a:t>s. </a:t>
            </a:r>
            <a:r>
              <a:rPr lang="pl-PL" sz="1600" dirty="0">
                <a:latin typeface="Berylium" panose="02040602060501010103" pitchFamily="18" charset="-18"/>
              </a:rPr>
              <a:t>125, 127-128, nr 16.</a:t>
            </a:r>
          </a:p>
          <a:p>
            <a:pPr marL="0" indent="0" algn="just">
              <a:buNone/>
            </a:pPr>
            <a:r>
              <a:rPr lang="pl-PL" sz="1800" b="1" dirty="0">
                <a:latin typeface="Berylium" panose="02040602060501010103" pitchFamily="18" charset="-18"/>
              </a:rPr>
              <a:t>Godło z dominującym motywem zwierzęcym lub fantastycznym.</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Tur był symbolem siły, urodzaju i płodności. Umieszczony w herbie może się również wiązać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ulubioną rozrywką rycerską – łowami na grubego zwierza, co dodatkowo podkreślają gałęzie jodły i szyszki przedstawione w klejnocie.</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naturalny, ciemny, matowy. Pieczęć podwieszona na niebarwionym sznurze</a:t>
            </a:r>
            <a:r>
              <a:rPr lang="pl-PL" sz="1600" dirty="0" smtClean="0">
                <a:latin typeface="Berylium" panose="02040602060501010103" pitchFamily="18" charset="-18"/>
              </a:rPr>
              <a:t>.</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Wymiary:</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38 mm</a:t>
            </a:r>
          </a:p>
          <a:p>
            <a:pPr marL="0" indent="0">
              <a:buNone/>
            </a:pPr>
            <a:r>
              <a:rPr lang="pl-PL" sz="1600" dirty="0">
                <a:latin typeface="Berylium" panose="02040602060501010103" pitchFamily="18" charset="-18"/>
              </a:rPr>
              <a:t> </a:t>
            </a:r>
          </a:p>
          <a:p>
            <a:pPr marL="0" indent="0">
              <a:buNone/>
            </a:pPr>
            <a:r>
              <a:rPr lang="pl-PL" sz="1600" b="1" dirty="0">
                <a:latin typeface="Berylium" panose="02040602060501010103" pitchFamily="18" charset="-18"/>
              </a:rPr>
              <a:t>Dalsza literatura:</a:t>
            </a:r>
            <a:endParaRPr lang="pl-PL" sz="1600" dirty="0">
              <a:latin typeface="Berylium" panose="02040602060501010103" pitchFamily="18" charset="-18"/>
            </a:endParaRPr>
          </a:p>
          <a:p>
            <a:pPr marL="0" indent="0">
              <a:buNone/>
            </a:pPr>
            <a:r>
              <a:rPr lang="pl-PL" sz="1600" dirty="0">
                <a:latin typeface="Berylium" panose="02040602060501010103" pitchFamily="18" charset="-18"/>
              </a:rPr>
              <a:t>Marek </a:t>
            </a:r>
            <a:r>
              <a:rPr lang="pl-PL" sz="1600" dirty="0" err="1">
                <a:latin typeface="Berylium" panose="02040602060501010103" pitchFamily="18" charset="-18"/>
              </a:rPr>
              <a:t>Cetwiński</a:t>
            </a:r>
            <a:r>
              <a:rPr lang="pl-PL" sz="1600" dirty="0">
                <a:latin typeface="Berylium" panose="02040602060501010103" pitchFamily="18" charset="-18"/>
              </a:rPr>
              <a:t>, </a:t>
            </a:r>
            <a:r>
              <a:rPr lang="pl-PL" sz="1600" i="1" dirty="0">
                <a:latin typeface="Berylium" panose="02040602060501010103" pitchFamily="18" charset="-18"/>
              </a:rPr>
              <a:t>Rycerstwo śląskie do końca XIII w.: biogramy i rodowody</a:t>
            </a:r>
            <a:r>
              <a:rPr lang="pl-PL" sz="1600" dirty="0">
                <a:latin typeface="Berylium" panose="02040602060501010103" pitchFamily="18" charset="-18"/>
              </a:rPr>
              <a:t>, Wrocław 1982, s. </a:t>
            </a:r>
            <a:r>
              <a:rPr lang="pl-PL" sz="1600" dirty="0" smtClean="0">
                <a:latin typeface="Berylium" panose="02040602060501010103" pitchFamily="18" charset="-18"/>
              </a:rPr>
              <a:t>179</a:t>
            </a:r>
            <a:r>
              <a:rPr lang="pl-PL" sz="1600" dirty="0">
                <a:latin typeface="Berylium" panose="02040602060501010103" pitchFamily="18" charset="-18"/>
              </a:rPr>
              <a:t>, </a:t>
            </a:r>
            <a:r>
              <a:rPr lang="pl-PL" sz="1600" dirty="0" smtClean="0">
                <a:latin typeface="Berylium" panose="02040602060501010103" pitchFamily="18" charset="-18"/>
              </a:rPr>
              <a:t>nr 735</a:t>
            </a:r>
            <a:r>
              <a:rPr lang="pl-PL" sz="1600" dirty="0">
                <a:latin typeface="Berylium" panose="02040602060501010103" pitchFamily="18" charset="-18"/>
              </a:rPr>
              <a:t>.</a:t>
            </a:r>
          </a:p>
          <a:p>
            <a:pPr marL="0" indent="0">
              <a:buNone/>
            </a:pPr>
            <a:r>
              <a:rPr lang="pl-PL" sz="1600" dirty="0">
                <a:latin typeface="Berylium" panose="02040602060501010103" pitchFamily="18" charset="-18"/>
              </a:rPr>
              <a:t>Tomasz 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196-197.</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Racibórz 2014, s. 84, nr 1219.</a:t>
            </a:r>
          </a:p>
          <a:p>
            <a:pPr marL="0" indent="0">
              <a:buNone/>
            </a:pPr>
            <a:r>
              <a:rPr lang="pl-PL" sz="1600" dirty="0">
                <a:latin typeface="Berylium" panose="02040602060501010103" pitchFamily="18" charset="-18"/>
              </a:rPr>
              <a:t>Alfred Znamierowski, </a:t>
            </a:r>
            <a:r>
              <a:rPr lang="pl-PL" sz="1600" i="1" dirty="0">
                <a:latin typeface="Berylium" panose="02040602060501010103" pitchFamily="18" charset="-18"/>
              </a:rPr>
              <a:t>Heraldyka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s. 432.</a:t>
            </a:r>
            <a:endParaRPr lang="pl-PL" sz="1500" dirty="0">
              <a:latin typeface="Berylium" panose="02040602060501010103" pitchFamily="18" charset="-18"/>
            </a:endParaRPr>
          </a:p>
        </p:txBody>
      </p:sp>
    </p:spTree>
    <p:extLst>
      <p:ext uri="{BB962C8B-B14F-4D97-AF65-F5344CB8AC3E}">
        <p14:creationId xmlns:p14="http://schemas.microsoft.com/office/powerpoint/2010/main" val="28528840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smtClean="0">
                <a:latin typeface="Berylium" panose="02040602060501010103" pitchFamily="18" charset="-18"/>
              </a:rPr>
              <a:t>Kilian von </a:t>
            </a:r>
            <a:r>
              <a:rPr lang="pl-PL" dirty="0" err="1" smtClean="0">
                <a:latin typeface="Berylium" panose="02040602060501010103" pitchFamily="18" charset="-18"/>
              </a:rPr>
              <a:t>Haugwitz</a:t>
            </a:r>
            <a:r>
              <a:rPr lang="pl-PL" dirty="0" smtClean="0">
                <a:latin typeface="Berylium" panose="02040602060501010103" pitchFamily="18" charset="-18"/>
              </a:rPr>
              <a:t>, 1318 r.,</a:t>
            </a:r>
            <a:br>
              <a:rPr lang="pl-PL" dirty="0" smtClean="0">
                <a:latin typeface="Berylium" panose="02040602060501010103" pitchFamily="18" charset="-18"/>
              </a:rPr>
            </a:br>
            <a:r>
              <a:rPr lang="pl-PL" dirty="0" smtClean="0">
                <a:latin typeface="Berylium" panose="02040602060501010103" pitchFamily="18" charset="-18"/>
              </a:rPr>
              <a:t>rep. 84, sygn. 34 (66 – L)</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422476" y="5807034"/>
            <a:ext cx="5769524" cy="1065903"/>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6019893" cy="4013261"/>
          </a:xfrm>
        </p:spPr>
      </p:pic>
      <p:pic>
        <p:nvPicPr>
          <p:cNvPr id="10" name="Symbol zastępczy zawartości 9">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417918" y="0"/>
            <a:ext cx="5774082" cy="5807033"/>
          </a:xfrm>
        </p:spPr>
      </p:pic>
    </p:spTree>
    <p:extLst>
      <p:ext uri="{BB962C8B-B14F-4D97-AF65-F5344CB8AC3E}">
        <p14:creationId xmlns:p14="http://schemas.microsoft.com/office/powerpoint/2010/main" val="37310418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Kilian von </a:t>
            </a:r>
            <a:r>
              <a:rPr lang="pl-PL" dirty="0" err="1">
                <a:latin typeface="Berylium" panose="02040602060501010103" pitchFamily="18" charset="-18"/>
              </a:rPr>
              <a:t>Haugwitz</a:t>
            </a:r>
            <a:r>
              <a:rPr lang="pl-PL" dirty="0">
                <a:latin typeface="Berylium" panose="02040602060501010103" pitchFamily="18" charset="-18"/>
              </a:rPr>
              <a:t>, 1318 r</a:t>
            </a:r>
            <a:r>
              <a:rPr lang="pl-PL" dirty="0" smtClean="0">
                <a:latin typeface="Berylium" panose="02040602060501010103" pitchFamily="18" charset="-18"/>
              </a:rPr>
              <a:t>., rep</a:t>
            </a:r>
            <a:r>
              <a:rPr lang="pl-PL" dirty="0">
                <a:latin typeface="Berylium" panose="02040602060501010103" pitchFamily="18" charset="-18"/>
              </a:rPr>
              <a:t>. 84, sygn. 34 (66 – L)</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Kiliana von </a:t>
            </a:r>
            <a:r>
              <a:rPr lang="pl-PL" sz="1800" b="1" dirty="0" err="1">
                <a:latin typeface="Berylium" panose="02040602060501010103" pitchFamily="18" charset="-18"/>
              </a:rPr>
              <a:t>Haugwitz</a:t>
            </a:r>
            <a:r>
              <a:rPr lang="pl-PL" sz="1800" dirty="0">
                <a:latin typeface="Berylium" panose="02040602060501010103" pitchFamily="18" charset="-18"/>
              </a:rPr>
              <a:t> zachowana przy dokumencie z 24 VI 1318 r. wystawionym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Ziębicach (lewa), w którym stwierdza się sprzedaż ziemi cystersom przez Henryka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z </a:t>
            </a:r>
            <a:r>
              <a:rPr lang="pl-PL" sz="1800" dirty="0">
                <a:latin typeface="Berylium" panose="02040602060501010103" pitchFamily="18" charset="-18"/>
              </a:rPr>
              <a:t>Kluczborka</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pełnym herbem. </a:t>
            </a:r>
            <a:endParaRPr lang="pl-PL" sz="1800" dirty="0">
              <a:latin typeface="Berylium" panose="02040602060501010103" pitchFamily="18" charset="-18"/>
            </a:endParaRPr>
          </a:p>
          <a:p>
            <a:pPr marL="0" indent="0" algn="just">
              <a:spcBef>
                <a:spcPts val="600"/>
              </a:spcBef>
              <a:buNone/>
            </a:pPr>
            <a:r>
              <a:rPr lang="pl-PL" sz="1800" dirty="0">
                <a:latin typeface="Berylium" panose="02040602060501010103" pitchFamily="18" charset="-18"/>
              </a:rPr>
              <a:t>Pochylona w prawo tarcza herbowa, na której głowa barana w pas. Tarczę przykrywa hełm rycerski na wprost, ze spływającymi zeń po bokach wstążkami, zwieńczony klejnotem w postaci baranich rogów zwróconych ku sobie. Cymer wchodzi na otok, rozdzielając tekst legendy na dwie części. Klejnot okala motyw dekoracyjny przybierający kształt okrągłych guzów. Identyczne guzy biegną po wewnętrznej stronie linii rozgraniczającej pole pieczęci od otokowego napisu na odcinkach wyznaczonych przez klejnot i krawędzie tarczy. </a:t>
            </a:r>
          </a:p>
          <a:p>
            <a:pPr marL="0" indent="0" algn="just">
              <a:spcBef>
                <a:spcPts val="600"/>
              </a:spcBef>
              <a:buNone/>
            </a:pPr>
            <a:r>
              <a:rPr lang="pl-PL" sz="1600" dirty="0">
                <a:latin typeface="Berylium" panose="02040602060501010103" pitchFamily="18" charset="-18"/>
              </a:rPr>
              <a:t>Napis majuskułą gotycką: + . S . KILIANI . DE .HVGVWITZ /”:</a:t>
            </a:r>
          </a:p>
          <a:p>
            <a:pPr marL="0" indent="0" algn="just">
              <a:buNone/>
            </a:pPr>
            <a:r>
              <a:rPr lang="pl-PL" sz="1600" dirty="0">
                <a:latin typeface="Berylium" panose="02040602060501010103" pitchFamily="18" charset="-18"/>
              </a:rPr>
              <a:t>Marek Wójcik, </a:t>
            </a:r>
            <a:r>
              <a:rPr lang="pl-PL" sz="1600" i="1" dirty="0">
                <a:latin typeface="Berylium" panose="02040602060501010103" pitchFamily="18" charset="-18"/>
              </a:rPr>
              <a:t>Pieczęcie rycerstwa śląskiego w dobie </a:t>
            </a:r>
            <a:r>
              <a:rPr lang="pl-PL" sz="1600" i="1" dirty="0" err="1">
                <a:latin typeface="Berylium" panose="02040602060501010103" pitchFamily="18" charset="-18"/>
              </a:rPr>
              <a:t>przedhusyckiej</a:t>
            </a:r>
            <a:r>
              <a:rPr lang="pl-PL" sz="1600" dirty="0">
                <a:latin typeface="Berylium" panose="02040602060501010103" pitchFamily="18" charset="-18"/>
              </a:rPr>
              <a:t>, t. 1, Wrocław 2018, </a:t>
            </a:r>
            <a:r>
              <a:rPr lang="pl-PL" sz="1600" dirty="0" smtClean="0">
                <a:latin typeface="Berylium" panose="02040602060501010103" pitchFamily="18" charset="-18"/>
              </a:rPr>
              <a:t>s</a:t>
            </a:r>
            <a:r>
              <a:rPr lang="pl-PL" sz="1600" dirty="0">
                <a:latin typeface="Berylium" panose="02040602060501010103" pitchFamily="18" charset="-18"/>
              </a:rPr>
              <a:t>. 329-331, nr 275.</a:t>
            </a:r>
          </a:p>
          <a:p>
            <a:pPr marL="0" indent="0" algn="just">
              <a:buNone/>
            </a:pPr>
            <a:r>
              <a:rPr lang="pl-PL" sz="1800" b="1" dirty="0">
                <a:latin typeface="Berylium" panose="02040602060501010103" pitchFamily="18" charset="-18"/>
              </a:rPr>
              <a:t>Godło z dominującym motywem zwierzęcym lub fantastycznym</a:t>
            </a:r>
            <a:r>
              <a:rPr lang="pl-PL" sz="1800" b="1"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Baran to starożytny symbol płodności i pierwszy znak Zodiaku, w Grecji poświęcony Hermesowi, a w Rzymie Merkuremu. Głowa czterorogiego barana jest biblijnym symbolem proroka Daniela, baranek zaś Chrystusa.</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500" b="1" dirty="0">
                <a:latin typeface="Berylium" panose="02040602060501010103" pitchFamily="18" charset="-18"/>
              </a:rPr>
              <a:t>Materiał:</a:t>
            </a:r>
            <a:endParaRPr lang="pl-PL" sz="1500" dirty="0">
              <a:latin typeface="Berylium" panose="02040602060501010103" pitchFamily="18" charset="-18"/>
            </a:endParaRPr>
          </a:p>
          <a:p>
            <a:pPr marL="0" indent="0">
              <a:buNone/>
            </a:pPr>
            <a:r>
              <a:rPr lang="pl-PL" sz="1500" dirty="0">
                <a:latin typeface="Berylium" panose="02040602060501010103" pitchFamily="18" charset="-18"/>
              </a:rPr>
              <a:t>Wosk naturalny, jasny, półprzejrzysty. Pieczęć podwieszona na pasku pergaminowym</a:t>
            </a:r>
            <a:r>
              <a:rPr lang="pl-PL" sz="1500" dirty="0" smtClean="0">
                <a:latin typeface="Berylium" panose="02040602060501010103" pitchFamily="18" charset="-18"/>
              </a:rPr>
              <a:t>.</a:t>
            </a:r>
            <a:endParaRPr lang="pl-PL" sz="1500" dirty="0">
              <a:latin typeface="Berylium" panose="02040602060501010103" pitchFamily="18" charset="-18"/>
            </a:endParaRPr>
          </a:p>
          <a:p>
            <a:pPr marL="0" indent="0">
              <a:buNone/>
            </a:pPr>
            <a:r>
              <a:rPr lang="pl-PL" sz="1500" b="1" dirty="0">
                <a:latin typeface="Berylium" panose="02040602060501010103" pitchFamily="18" charset="-18"/>
              </a:rPr>
              <a:t>Wymiary:</a:t>
            </a:r>
            <a:endParaRPr lang="pl-PL" sz="1500" dirty="0">
              <a:latin typeface="Berylium" panose="02040602060501010103" pitchFamily="18" charset="-18"/>
            </a:endParaRPr>
          </a:p>
          <a:p>
            <a:pPr marL="0" indent="0">
              <a:buNone/>
            </a:pPr>
            <a:r>
              <a:rPr lang="pl-PL" sz="1500" dirty="0">
                <a:latin typeface="Berylium" panose="02040602060501010103" pitchFamily="18" charset="-18"/>
              </a:rPr>
              <a:t>ø 38 </a:t>
            </a:r>
            <a:r>
              <a:rPr lang="pl-PL" sz="1500" dirty="0" smtClean="0">
                <a:latin typeface="Berylium" panose="02040602060501010103" pitchFamily="18" charset="-18"/>
              </a:rPr>
              <a:t>mm</a:t>
            </a:r>
            <a:endParaRPr lang="pl-PL" sz="1500" dirty="0">
              <a:latin typeface="Berylium" panose="02040602060501010103" pitchFamily="18" charset="-18"/>
            </a:endParaRPr>
          </a:p>
          <a:p>
            <a:pPr marL="0" indent="0">
              <a:buNone/>
            </a:pPr>
            <a:r>
              <a:rPr lang="pl-PL" sz="1500" b="1" dirty="0">
                <a:latin typeface="Berylium" panose="02040602060501010103" pitchFamily="18" charset="-18"/>
              </a:rPr>
              <a:t>Dalsza literatura:</a:t>
            </a:r>
            <a:endParaRPr lang="pl-PL" sz="1500" dirty="0">
              <a:latin typeface="Berylium" panose="02040602060501010103" pitchFamily="18" charset="-18"/>
            </a:endParaRPr>
          </a:p>
          <a:p>
            <a:pPr marL="0" indent="0">
              <a:buNone/>
            </a:pPr>
            <a:r>
              <a:rPr lang="pl-PL" sz="1500" dirty="0">
                <a:latin typeface="Berylium" panose="02040602060501010103" pitchFamily="18" charset="-18"/>
              </a:rPr>
              <a:t>Marek </a:t>
            </a:r>
            <a:r>
              <a:rPr lang="pl-PL" sz="1500" dirty="0" err="1">
                <a:latin typeface="Berylium" panose="02040602060501010103" pitchFamily="18" charset="-18"/>
              </a:rPr>
              <a:t>Cetwiński</a:t>
            </a:r>
            <a:r>
              <a:rPr lang="pl-PL" sz="1500" dirty="0">
                <a:latin typeface="Berylium" panose="02040602060501010103" pitchFamily="18" charset="-18"/>
              </a:rPr>
              <a:t>, </a:t>
            </a:r>
            <a:r>
              <a:rPr lang="pl-PL" sz="1500" i="1" dirty="0">
                <a:latin typeface="Berylium" panose="02040602060501010103" pitchFamily="18" charset="-18"/>
              </a:rPr>
              <a:t>Rycerstwo śląskie do końca XIII w.: biogramy i rodowody</a:t>
            </a:r>
            <a:r>
              <a:rPr lang="pl-PL" sz="1500" dirty="0">
                <a:latin typeface="Berylium" panose="02040602060501010103" pitchFamily="18" charset="-18"/>
              </a:rPr>
              <a:t>, Wrocław 1982, s. </a:t>
            </a:r>
            <a:r>
              <a:rPr lang="pl-PL" sz="1500" dirty="0" smtClean="0">
                <a:latin typeface="Berylium" panose="02040602060501010103" pitchFamily="18" charset="-18"/>
              </a:rPr>
              <a:t>136, </a:t>
            </a:r>
            <a:r>
              <a:rPr lang="pl-PL" sz="1500" dirty="0">
                <a:latin typeface="Berylium" panose="02040602060501010103" pitchFamily="18" charset="-18"/>
              </a:rPr>
              <a:t>nr </a:t>
            </a:r>
            <a:r>
              <a:rPr lang="pl-PL" sz="1500" dirty="0" smtClean="0">
                <a:latin typeface="Berylium" panose="02040602060501010103" pitchFamily="18" charset="-18"/>
              </a:rPr>
              <a:t>425.</a:t>
            </a:r>
            <a:endParaRPr lang="pl-PL" sz="1500" dirty="0">
              <a:latin typeface="Berylium" panose="02040602060501010103" pitchFamily="18" charset="-18"/>
            </a:endParaRPr>
          </a:p>
          <a:p>
            <a:pPr marL="0" indent="0">
              <a:buNone/>
            </a:pPr>
            <a:r>
              <a:rPr lang="pl-PL" sz="1500" dirty="0">
                <a:latin typeface="Berylium" panose="02040602060501010103" pitchFamily="18" charset="-18"/>
              </a:rPr>
              <a:t>Tomasz Jurek, </a:t>
            </a:r>
            <a:r>
              <a:rPr lang="pl-PL" sz="1500" i="1" dirty="0">
                <a:latin typeface="Berylium" panose="02040602060501010103" pitchFamily="18" charset="-18"/>
              </a:rPr>
              <a:t>Obce rycerstwo na Śląsku do połowy XIV wieku</a:t>
            </a:r>
            <a:r>
              <a:rPr lang="pl-PL" sz="1500" dirty="0">
                <a:latin typeface="Berylium" panose="02040602060501010103" pitchFamily="18" charset="-18"/>
              </a:rPr>
              <a:t>, Poznań 1996, s. 233-235.</a:t>
            </a:r>
          </a:p>
          <a:p>
            <a:pPr marL="0" indent="0">
              <a:buNone/>
            </a:pPr>
            <a:r>
              <a:rPr lang="pl-PL" sz="1500" dirty="0">
                <a:latin typeface="Berylium" panose="02040602060501010103" pitchFamily="18" charset="-18"/>
              </a:rPr>
              <a:t>Stanisław </a:t>
            </a:r>
            <a:r>
              <a:rPr lang="pl-PL" sz="1500" dirty="0" err="1">
                <a:latin typeface="Berylium" panose="02040602060501010103" pitchFamily="18" charset="-18"/>
              </a:rPr>
              <a:t>Kobielus</a:t>
            </a:r>
            <a:r>
              <a:rPr lang="pl-PL" sz="1500" dirty="0">
                <a:latin typeface="Berylium" panose="02040602060501010103" pitchFamily="18" charset="-18"/>
              </a:rPr>
              <a:t>, </a:t>
            </a:r>
            <a:r>
              <a:rPr lang="pl-PL" sz="1500" i="1" dirty="0">
                <a:latin typeface="Berylium" panose="02040602060501010103" pitchFamily="18" charset="-18"/>
              </a:rPr>
              <a:t>Bestiarium chrześcijańskie. Zwierzęta w symbolice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i </a:t>
            </a:r>
            <a:r>
              <a:rPr lang="pl-PL" sz="1500" i="1" dirty="0">
                <a:latin typeface="Berylium" panose="02040602060501010103" pitchFamily="18" charset="-18"/>
              </a:rPr>
              <a:t>interpretacji. Starożytność i średniowiecze</a:t>
            </a:r>
            <a:r>
              <a:rPr lang="pl-PL" sz="1500" dirty="0">
                <a:latin typeface="Berylium" panose="02040602060501010103" pitchFamily="18" charset="-18"/>
              </a:rPr>
              <a:t>, Warszawa 2002, s. 57.</a:t>
            </a:r>
          </a:p>
          <a:p>
            <a:pPr marL="0" indent="0">
              <a:buNone/>
            </a:pPr>
            <a:r>
              <a:rPr lang="pl-PL" sz="1500" dirty="0">
                <a:latin typeface="Berylium" panose="02040602060501010103" pitchFamily="18" charset="-18"/>
              </a:rPr>
              <a:t>Roman Stelmach, </a:t>
            </a:r>
            <a:r>
              <a:rPr lang="pl-PL" sz="1500" i="1" dirty="0">
                <a:latin typeface="Berylium" panose="02040602060501010103" pitchFamily="18" charset="-18"/>
              </a:rPr>
              <a:t>Katalog średniowiecznych dokumentów przechowywanych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w </a:t>
            </a:r>
            <a:r>
              <a:rPr lang="pl-PL" sz="1500" i="1" dirty="0">
                <a:latin typeface="Berylium" panose="02040602060501010103" pitchFamily="18" charset="-18"/>
              </a:rPr>
              <a:t>Archiwum Państwowym we Wrocławiu</a:t>
            </a:r>
            <a:r>
              <a:rPr lang="pl-PL" sz="1500" dirty="0">
                <a:latin typeface="Berylium" panose="02040602060501010103" pitchFamily="18" charset="-18"/>
              </a:rPr>
              <a:t>, Racibórz 2014, s. 90, nr 1342.</a:t>
            </a:r>
          </a:p>
          <a:p>
            <a:pPr marL="0" indent="0">
              <a:buNone/>
            </a:pPr>
            <a:r>
              <a:rPr lang="pl-PL" sz="1500" dirty="0">
                <a:latin typeface="Berylium" panose="02040602060501010103" pitchFamily="18" charset="-18"/>
              </a:rPr>
              <a:t>Alfred Znamierowski, </a:t>
            </a:r>
            <a:r>
              <a:rPr lang="pl-PL" sz="1500" i="1" dirty="0">
                <a:latin typeface="Berylium" panose="02040602060501010103" pitchFamily="18" charset="-18"/>
              </a:rPr>
              <a:t>Heraldyka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i </a:t>
            </a:r>
            <a:r>
              <a:rPr lang="pl-PL" sz="1500" i="1" dirty="0" err="1">
                <a:latin typeface="Berylium" panose="02040602060501010103" pitchFamily="18" charset="-18"/>
              </a:rPr>
              <a:t>weksylologia</a:t>
            </a:r>
            <a:r>
              <a:rPr lang="pl-PL" sz="1500" dirty="0">
                <a:latin typeface="Berylium" panose="02040602060501010103" pitchFamily="18" charset="-18"/>
              </a:rPr>
              <a:t>, Warszawa 2017, s. </a:t>
            </a:r>
            <a:r>
              <a:rPr lang="pl-PL" sz="1500" dirty="0" smtClean="0">
                <a:latin typeface="Berylium" panose="02040602060501010103" pitchFamily="18" charset="-18"/>
              </a:rPr>
              <a:t>35.</a:t>
            </a:r>
            <a:endParaRPr lang="pl-PL" sz="1500" dirty="0">
              <a:latin typeface="Berylium" panose="02040602060501010103" pitchFamily="18" charset="-18"/>
            </a:endParaRPr>
          </a:p>
        </p:txBody>
      </p:sp>
    </p:spTree>
    <p:extLst>
      <p:ext uri="{BB962C8B-B14F-4D97-AF65-F5344CB8AC3E}">
        <p14:creationId xmlns:p14="http://schemas.microsoft.com/office/powerpoint/2010/main" val="5139488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sz="4000" dirty="0" smtClean="0">
                <a:latin typeface="Berylium" panose="02040602060501010103" pitchFamily="18" charset="-18"/>
              </a:rPr>
              <a:t>Rudiger von </a:t>
            </a:r>
            <a:r>
              <a:rPr lang="pl-PL" sz="4000" dirty="0" err="1" smtClean="0">
                <a:latin typeface="Berylium" panose="02040602060501010103" pitchFamily="18" charset="-18"/>
              </a:rPr>
              <a:t>Haugwitz</a:t>
            </a:r>
            <a:r>
              <a:rPr lang="pl-PL" sz="4000" dirty="0" smtClean="0">
                <a:latin typeface="Berylium" panose="02040602060501010103" pitchFamily="18" charset="-18"/>
              </a:rPr>
              <a:t> (starszy),</a:t>
            </a:r>
            <a:br>
              <a:rPr lang="pl-PL" sz="4000" dirty="0" smtClean="0">
                <a:latin typeface="Berylium" panose="02040602060501010103" pitchFamily="18" charset="-18"/>
              </a:rPr>
            </a:br>
            <a:r>
              <a:rPr lang="pl-PL" sz="4000" dirty="0" smtClean="0">
                <a:latin typeface="Berylium" panose="02040602060501010103" pitchFamily="18" charset="-18"/>
              </a:rPr>
              <a:t>1329 r., rep. 84, sygn. 53 (83 – L)</a:t>
            </a:r>
            <a:endParaRPr lang="pl-PL" sz="4000"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422476" y="5391396"/>
            <a:ext cx="5769524" cy="1481541"/>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w </a:t>
            </a:r>
            <a:r>
              <a:rPr lang="pl-PL" b="0" dirty="0" err="1" smtClean="0">
                <a:latin typeface="Berylium" panose="02040602060501010103" pitchFamily="18" charset="-18"/>
              </a:rPr>
              <a:t>RTIViewer</a:t>
            </a:r>
            <a:r>
              <a:rPr lang="pl-PL" b="0" dirty="0" smtClean="0">
                <a:latin typeface="Berylium" panose="02040602060501010103" pitchFamily="18" charset="-18"/>
              </a:rPr>
              <a:t>. Kliknij </a:t>
            </a:r>
            <a:br>
              <a:rPr lang="pl-PL" b="0" dirty="0" smtClean="0">
                <a:latin typeface="Berylium" panose="02040602060501010103" pitchFamily="18" charset="-18"/>
              </a:rPr>
            </a:br>
            <a:r>
              <a:rPr lang="pl-PL" b="0" dirty="0" smtClean="0">
                <a:latin typeface="Berylium" panose="02040602060501010103" pitchFamily="18" charset="-18"/>
              </a:rPr>
              <a:t>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8" name="Symbol zastępczy zawartości 7">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2859676"/>
            <a:ext cx="6019893" cy="4013261"/>
          </a:xfrm>
        </p:spPr>
      </p:pic>
      <p:pic>
        <p:nvPicPr>
          <p:cNvPr id="9" name="Symbol zastępczy zawartości 8">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427575" y="-1"/>
            <a:ext cx="5764426" cy="5391397"/>
          </a:xfrm>
        </p:spPr>
      </p:pic>
    </p:spTree>
    <p:extLst>
      <p:ext uri="{BB962C8B-B14F-4D97-AF65-F5344CB8AC3E}">
        <p14:creationId xmlns:p14="http://schemas.microsoft.com/office/powerpoint/2010/main" val="40027708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Rudiger von </a:t>
            </a:r>
            <a:r>
              <a:rPr lang="pl-PL" dirty="0" err="1">
                <a:latin typeface="Berylium" panose="02040602060501010103" pitchFamily="18" charset="-18"/>
              </a:rPr>
              <a:t>Haugwitz</a:t>
            </a:r>
            <a:r>
              <a:rPr lang="pl-PL" dirty="0">
                <a:latin typeface="Berylium" panose="02040602060501010103" pitchFamily="18" charset="-18"/>
              </a:rPr>
              <a:t> (starszy</a:t>
            </a:r>
            <a:r>
              <a:rPr lang="pl-PL" dirty="0" smtClean="0">
                <a:latin typeface="Berylium" panose="02040602060501010103" pitchFamily="18" charset="-18"/>
              </a:rPr>
              <a:t>), 1329 </a:t>
            </a:r>
            <a:r>
              <a:rPr lang="pl-PL" dirty="0">
                <a:latin typeface="Berylium" panose="02040602060501010103" pitchFamily="18" charset="-18"/>
              </a:rPr>
              <a:t>r., </a:t>
            </a:r>
            <a:r>
              <a:rPr lang="pl-PL" dirty="0" smtClean="0">
                <a:latin typeface="Berylium" panose="02040602060501010103" pitchFamily="18" charset="-18"/>
              </a:rPr>
              <a:t/>
            </a:r>
            <a:br>
              <a:rPr lang="pl-PL" dirty="0" smtClean="0">
                <a:latin typeface="Berylium" panose="02040602060501010103" pitchFamily="18" charset="-18"/>
              </a:rPr>
            </a:br>
            <a:r>
              <a:rPr lang="pl-PL" dirty="0" smtClean="0">
                <a:latin typeface="Berylium" panose="02040602060501010103" pitchFamily="18" charset="-18"/>
              </a:rPr>
              <a:t>rep</a:t>
            </a:r>
            <a:r>
              <a:rPr lang="pl-PL" dirty="0">
                <a:latin typeface="Berylium" panose="02040602060501010103" pitchFamily="18" charset="-18"/>
              </a:rPr>
              <a:t>. 84, sygn. 53 (83 – L)</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Rudigera starszego von </a:t>
            </a:r>
            <a:r>
              <a:rPr lang="pl-PL" sz="1800" b="1" dirty="0" err="1">
                <a:latin typeface="Berylium" panose="02040602060501010103" pitchFamily="18" charset="-18"/>
              </a:rPr>
              <a:t>Haugwitz</a:t>
            </a:r>
            <a:r>
              <a:rPr lang="pl-PL" sz="1800" dirty="0">
                <a:latin typeface="Berylium" panose="02040602060501010103" pitchFamily="18" charset="-18"/>
              </a:rPr>
              <a:t>, razem z pieczęcią jego brata Henryka zachowana przy dokumencie z 6 III 1329 r. wystawionym w Henrykowie (lewa), w którym Rudiger i inni wymienieni w piśmie potwierdzają nadanie poczynione dla klasztoru przez zmarłego Kiliana, ojca obu braci</a:t>
            </a:r>
            <a:r>
              <a:rPr lang="pl-PL" sz="1800" dirty="0" smtClean="0">
                <a:latin typeface="Berylium" panose="02040602060501010103" pitchFamily="18" charset="-18"/>
              </a:rPr>
              <a:t>.</a:t>
            </a:r>
            <a:r>
              <a:rPr lang="pl-PL" sz="1800" dirty="0">
                <a:latin typeface="Berylium" panose="02040602060501010103" pitchFamily="18" charset="-18"/>
              </a:rPr>
              <a:t> </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pełnym herbem.</a:t>
            </a:r>
            <a:r>
              <a:rPr lang="pl-PL" sz="1800" dirty="0">
                <a:latin typeface="Berylium" panose="02040602060501010103" pitchFamily="18" charset="-18"/>
              </a:rPr>
              <a:t> </a:t>
            </a:r>
          </a:p>
          <a:p>
            <a:pPr marL="0" indent="0" algn="just">
              <a:spcBef>
                <a:spcPts val="0"/>
              </a:spcBef>
              <a:buNone/>
            </a:pPr>
            <a:r>
              <a:rPr lang="pl-PL" sz="1800" dirty="0">
                <a:latin typeface="Berylium" panose="02040602060501010103" pitchFamily="18" charset="-18"/>
              </a:rPr>
              <a:t>Pochylona w prawo tarcza herbowa, na której głowa barana w pas, przykryta hełmem rycerskim na wprost zwieńczonym klejnotem w postaci okalającego go z trzech stron pióropusza o różnej długości piór. Ze spodu hełmu spływają luźno po obu stronach tarczy pojedyncze wstążki. Po wewnętrznej stronie linii rozgraniczającej pole pieczęci od otokowego napisu, na odcinkach wyznaczonych przez klejnot i krawędzie tarczy, biegnie motyw dekoracyjny w postaci okrągłych guzów. Cymer wchodzi na otok, rozdzielając tekst legendy na dwie części. </a:t>
            </a:r>
          </a:p>
          <a:p>
            <a:pPr marL="0" indent="0" algn="just">
              <a:spcBef>
                <a:spcPts val="0"/>
              </a:spcBef>
              <a:buNone/>
            </a:pPr>
            <a:r>
              <a:rPr lang="pl-PL" sz="1800" dirty="0">
                <a:latin typeface="Berylium" panose="02040602060501010103" pitchFamily="18" charset="-18"/>
              </a:rPr>
              <a:t>Napis majuskułą gotycką: + S . RVDGERI . DE . HVGVVITZ”:</a:t>
            </a:r>
          </a:p>
          <a:p>
            <a:pPr marL="0" indent="0" algn="just">
              <a:buNone/>
            </a:pPr>
            <a:r>
              <a:rPr lang="pl-PL" sz="1500" dirty="0">
                <a:latin typeface="Berylium" panose="02040602060501010103" pitchFamily="18" charset="-18"/>
              </a:rPr>
              <a:t>Marek Wójcik, </a:t>
            </a:r>
            <a:r>
              <a:rPr lang="pl-PL" sz="1500" i="1" dirty="0">
                <a:latin typeface="Berylium" panose="02040602060501010103" pitchFamily="18" charset="-18"/>
              </a:rPr>
              <a:t>Pieczęcie rycerstwa śląskiego w dobie </a:t>
            </a:r>
            <a:r>
              <a:rPr lang="pl-PL" sz="1500" i="1" dirty="0" err="1">
                <a:latin typeface="Berylium" panose="02040602060501010103" pitchFamily="18" charset="-18"/>
              </a:rPr>
              <a:t>przedhusyckiej</a:t>
            </a:r>
            <a:r>
              <a:rPr lang="pl-PL" sz="1500" dirty="0">
                <a:latin typeface="Berylium" panose="02040602060501010103" pitchFamily="18" charset="-18"/>
              </a:rPr>
              <a:t>, t. 1, Wrocław 2018, </a:t>
            </a:r>
            <a:r>
              <a:rPr lang="pl-PL" sz="1500" dirty="0" smtClean="0">
                <a:latin typeface="Berylium" panose="02040602060501010103" pitchFamily="18" charset="-18"/>
              </a:rPr>
              <a:t>s</a:t>
            </a:r>
            <a:r>
              <a:rPr lang="pl-PL" sz="1500" dirty="0">
                <a:latin typeface="Berylium" panose="02040602060501010103" pitchFamily="18" charset="-18"/>
              </a:rPr>
              <a:t>. 329, 331-332, nr 278.</a:t>
            </a:r>
          </a:p>
          <a:p>
            <a:pPr marL="0" indent="0" algn="just">
              <a:buNone/>
            </a:pPr>
            <a:r>
              <a:rPr lang="pl-PL" sz="1800" b="1" dirty="0">
                <a:latin typeface="Berylium" panose="02040602060501010103" pitchFamily="18" charset="-18"/>
              </a:rPr>
              <a:t>Godło z dominującym motywem zwierzęcym lub fantastycznym</a:t>
            </a:r>
            <a:r>
              <a:rPr lang="pl-PL" sz="1800" b="1" dirty="0" smtClean="0">
                <a:latin typeface="Berylium" panose="02040602060501010103" pitchFamily="18" charset="-18"/>
              </a:rPr>
              <a:t>.</a:t>
            </a:r>
            <a:endParaRPr lang="pl-PL" sz="1800" dirty="0">
              <a:latin typeface="Berylium" panose="02040602060501010103" pitchFamily="18" charset="-18"/>
            </a:endParaRPr>
          </a:p>
          <a:p>
            <a:pPr marL="0" indent="0" algn="just">
              <a:spcBef>
                <a:spcPts val="600"/>
              </a:spcBef>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spcBef>
                <a:spcPts val="600"/>
              </a:spcBef>
              <a:buNone/>
            </a:pPr>
            <a:r>
              <a:rPr lang="pl-PL" sz="1800" dirty="0">
                <a:latin typeface="Berylium" panose="02040602060501010103" pitchFamily="18" charset="-18"/>
              </a:rPr>
              <a:t>Starożytny symbol płodności, pierwszy znak Zodiaku, w Grecji poświęcony Hermesowi,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a </a:t>
            </a:r>
            <a:r>
              <a:rPr lang="pl-PL" sz="1800" dirty="0">
                <a:latin typeface="Berylium" panose="02040602060501010103" pitchFamily="18" charset="-18"/>
              </a:rPr>
              <a:t>w Rzymie Merkuremu. Głowa czterorogiego barana jest biblijnym symbolem proroka Daniela, baranek zaś Chrystusa.  </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400" b="1" dirty="0">
                <a:latin typeface="Berylium" panose="02040602060501010103" pitchFamily="18" charset="-18"/>
              </a:rPr>
              <a:t>Materiał:</a:t>
            </a:r>
            <a:endParaRPr lang="pl-PL" sz="1400" dirty="0">
              <a:latin typeface="Berylium" panose="02040602060501010103" pitchFamily="18" charset="-18"/>
            </a:endParaRPr>
          </a:p>
          <a:p>
            <a:pPr marL="0" indent="0">
              <a:buNone/>
            </a:pPr>
            <a:r>
              <a:rPr lang="pl-PL" sz="1400" dirty="0">
                <a:latin typeface="Berylium" panose="02040602060501010103" pitchFamily="18" charset="-18"/>
              </a:rPr>
              <a:t>Wosk czerwony. Pieczęć ukruszona na krawędziach, podwieszona na pasku pergaminowym</a:t>
            </a:r>
            <a:r>
              <a:rPr lang="pl-PL" sz="1400" dirty="0" smtClean="0">
                <a:latin typeface="Berylium" panose="02040602060501010103" pitchFamily="18" charset="-18"/>
              </a:rPr>
              <a:t>.</a:t>
            </a:r>
            <a:endParaRPr lang="pl-PL" sz="1400" dirty="0">
              <a:latin typeface="Berylium" panose="02040602060501010103" pitchFamily="18" charset="-18"/>
            </a:endParaRPr>
          </a:p>
          <a:p>
            <a:pPr marL="0" indent="0">
              <a:buNone/>
            </a:pPr>
            <a:r>
              <a:rPr lang="pl-PL" sz="1400" b="1" dirty="0">
                <a:latin typeface="Berylium" panose="02040602060501010103" pitchFamily="18" charset="-18"/>
              </a:rPr>
              <a:t>Wymiary:</a:t>
            </a:r>
            <a:endParaRPr lang="pl-PL" sz="1400" dirty="0">
              <a:latin typeface="Berylium" panose="02040602060501010103" pitchFamily="18" charset="-18"/>
            </a:endParaRPr>
          </a:p>
          <a:p>
            <a:pPr marL="0" indent="0">
              <a:buNone/>
            </a:pPr>
            <a:r>
              <a:rPr lang="pl-PL" sz="1400" dirty="0">
                <a:latin typeface="Berylium" panose="02040602060501010103" pitchFamily="18" charset="-18"/>
              </a:rPr>
              <a:t>ø 38 </a:t>
            </a:r>
            <a:r>
              <a:rPr lang="pl-PL" sz="1400" dirty="0" smtClean="0">
                <a:latin typeface="Berylium" panose="02040602060501010103" pitchFamily="18" charset="-18"/>
              </a:rPr>
              <a:t>mm</a:t>
            </a:r>
            <a:endParaRPr lang="pl-PL" sz="1400" dirty="0">
              <a:latin typeface="Berylium" panose="02040602060501010103" pitchFamily="18" charset="-18"/>
            </a:endParaRPr>
          </a:p>
          <a:p>
            <a:pPr marL="0" indent="0">
              <a:buNone/>
            </a:pPr>
            <a:r>
              <a:rPr lang="pl-PL" sz="1400" b="1" dirty="0">
                <a:latin typeface="Berylium" panose="02040602060501010103" pitchFamily="18" charset="-18"/>
              </a:rPr>
              <a:t>Dalsza literatura:</a:t>
            </a:r>
            <a:endParaRPr lang="pl-PL" sz="1400" dirty="0">
              <a:latin typeface="Berylium" panose="02040602060501010103" pitchFamily="18" charset="-18"/>
            </a:endParaRPr>
          </a:p>
          <a:p>
            <a:pPr marL="0" indent="0">
              <a:buNone/>
            </a:pPr>
            <a:r>
              <a:rPr lang="pl-PL" sz="1400" dirty="0">
                <a:latin typeface="Berylium" panose="02040602060501010103" pitchFamily="18" charset="-18"/>
              </a:rPr>
              <a:t>Marek </a:t>
            </a:r>
            <a:r>
              <a:rPr lang="pl-PL" sz="1400" dirty="0" err="1">
                <a:latin typeface="Berylium" panose="02040602060501010103" pitchFamily="18" charset="-18"/>
              </a:rPr>
              <a:t>Cetwiński</a:t>
            </a:r>
            <a:r>
              <a:rPr lang="pl-PL" sz="1400" dirty="0">
                <a:latin typeface="Berylium" panose="02040602060501010103" pitchFamily="18" charset="-18"/>
              </a:rPr>
              <a:t>, </a:t>
            </a:r>
            <a:r>
              <a:rPr lang="pl-PL" sz="1400" i="1" dirty="0">
                <a:latin typeface="Berylium" panose="02040602060501010103" pitchFamily="18" charset="-18"/>
              </a:rPr>
              <a:t>Rycerstwo śląskie do końca XIII w.: biogramy i rodowody</a:t>
            </a:r>
            <a:r>
              <a:rPr lang="pl-PL" sz="1400" dirty="0">
                <a:latin typeface="Berylium" panose="02040602060501010103" pitchFamily="18" charset="-18"/>
              </a:rPr>
              <a:t>, Wrocław 1982, </a:t>
            </a:r>
            <a:r>
              <a:rPr lang="pl-PL" sz="1400" dirty="0" smtClean="0">
                <a:latin typeface="Berylium" panose="02040602060501010103" pitchFamily="18" charset="-18"/>
              </a:rPr>
              <a:t/>
            </a:r>
            <a:br>
              <a:rPr lang="pl-PL" sz="1400" dirty="0" smtClean="0">
                <a:latin typeface="Berylium" panose="02040602060501010103" pitchFamily="18" charset="-18"/>
              </a:rPr>
            </a:br>
            <a:r>
              <a:rPr lang="pl-PL" sz="1400" dirty="0" smtClean="0">
                <a:latin typeface="Berylium" panose="02040602060501010103" pitchFamily="18" charset="-18"/>
              </a:rPr>
              <a:t>s</a:t>
            </a:r>
            <a:r>
              <a:rPr lang="pl-PL" sz="1400" dirty="0">
                <a:latin typeface="Berylium" panose="02040602060501010103" pitchFamily="18" charset="-18"/>
              </a:rPr>
              <a:t>. </a:t>
            </a:r>
            <a:r>
              <a:rPr lang="pl-PL" sz="1400" dirty="0" smtClean="0">
                <a:latin typeface="Berylium" panose="02040602060501010103" pitchFamily="18" charset="-18"/>
              </a:rPr>
              <a:t>175, </a:t>
            </a:r>
            <a:r>
              <a:rPr lang="pl-PL" sz="1400" dirty="0">
                <a:latin typeface="Berylium" panose="02040602060501010103" pitchFamily="18" charset="-18"/>
              </a:rPr>
              <a:t>nr </a:t>
            </a:r>
            <a:r>
              <a:rPr lang="pl-PL" sz="1400" dirty="0" smtClean="0">
                <a:latin typeface="Berylium" panose="02040602060501010103" pitchFamily="18" charset="-18"/>
              </a:rPr>
              <a:t>711.</a:t>
            </a:r>
            <a:endParaRPr lang="pl-PL" sz="1400" dirty="0">
              <a:latin typeface="Berylium" panose="02040602060501010103" pitchFamily="18" charset="-18"/>
            </a:endParaRPr>
          </a:p>
          <a:p>
            <a:pPr marL="0" indent="0">
              <a:buNone/>
            </a:pPr>
            <a:r>
              <a:rPr lang="pl-PL" sz="1400" dirty="0">
                <a:latin typeface="Berylium" panose="02040602060501010103" pitchFamily="18" charset="-18"/>
              </a:rPr>
              <a:t>Tomasz Jurek, </a:t>
            </a:r>
            <a:r>
              <a:rPr lang="pl-PL" sz="1400" i="1" dirty="0">
                <a:latin typeface="Berylium" panose="02040602060501010103" pitchFamily="18" charset="-18"/>
              </a:rPr>
              <a:t>Obce rycerstwo na Śląsku do połowy XIV wieku</a:t>
            </a:r>
            <a:r>
              <a:rPr lang="pl-PL" sz="1400" dirty="0">
                <a:latin typeface="Berylium" panose="02040602060501010103" pitchFamily="18" charset="-18"/>
              </a:rPr>
              <a:t>, Poznań 1996, s. 233-235.</a:t>
            </a:r>
          </a:p>
          <a:p>
            <a:pPr marL="0" indent="0">
              <a:buNone/>
            </a:pPr>
            <a:r>
              <a:rPr lang="pl-PL" sz="1400" dirty="0">
                <a:latin typeface="Berylium" panose="02040602060501010103" pitchFamily="18" charset="-18"/>
              </a:rPr>
              <a:t>Stanisław </a:t>
            </a:r>
            <a:r>
              <a:rPr lang="pl-PL" sz="1400" dirty="0" err="1">
                <a:latin typeface="Berylium" panose="02040602060501010103" pitchFamily="18" charset="-18"/>
              </a:rPr>
              <a:t>Kobielus</a:t>
            </a:r>
            <a:r>
              <a:rPr lang="pl-PL" sz="1400" dirty="0">
                <a:latin typeface="Berylium" panose="02040602060501010103" pitchFamily="18" charset="-18"/>
              </a:rPr>
              <a:t>, </a:t>
            </a:r>
            <a:r>
              <a:rPr lang="pl-PL" sz="1400" i="1" dirty="0">
                <a:latin typeface="Berylium" panose="02040602060501010103" pitchFamily="18" charset="-18"/>
              </a:rPr>
              <a:t>Bestiarium chrześcijańskie. Zwierzęta w symbolice i interpretacji. Starożytność i średniowiecze</a:t>
            </a:r>
            <a:r>
              <a:rPr lang="pl-PL" sz="1400" dirty="0">
                <a:latin typeface="Berylium" panose="02040602060501010103" pitchFamily="18" charset="-18"/>
              </a:rPr>
              <a:t>, Warszawa 2002, </a:t>
            </a:r>
            <a:r>
              <a:rPr lang="pl-PL" sz="1400" dirty="0" smtClean="0">
                <a:latin typeface="Berylium" panose="02040602060501010103" pitchFamily="18" charset="-18"/>
              </a:rPr>
              <a:t/>
            </a:r>
            <a:br>
              <a:rPr lang="pl-PL" sz="1400" dirty="0" smtClean="0">
                <a:latin typeface="Berylium" panose="02040602060501010103" pitchFamily="18" charset="-18"/>
              </a:rPr>
            </a:br>
            <a:r>
              <a:rPr lang="pl-PL" sz="1400" dirty="0" smtClean="0">
                <a:latin typeface="Berylium" panose="02040602060501010103" pitchFamily="18" charset="-18"/>
              </a:rPr>
              <a:t>s</a:t>
            </a:r>
            <a:r>
              <a:rPr lang="pl-PL" sz="1400" dirty="0">
                <a:latin typeface="Berylium" panose="02040602060501010103" pitchFamily="18" charset="-18"/>
              </a:rPr>
              <a:t>. 57.</a:t>
            </a:r>
          </a:p>
          <a:p>
            <a:pPr marL="0" indent="0">
              <a:buNone/>
            </a:pPr>
            <a:r>
              <a:rPr lang="pl-PL" sz="1400" dirty="0">
                <a:latin typeface="Berylium" panose="02040602060501010103" pitchFamily="18" charset="-18"/>
              </a:rPr>
              <a:t>Roman Stelmach, </a:t>
            </a:r>
            <a:r>
              <a:rPr lang="pl-PL" sz="1400" i="1" dirty="0">
                <a:latin typeface="Berylium" panose="02040602060501010103" pitchFamily="18" charset="-18"/>
              </a:rPr>
              <a:t>Katalog średniowiecznych dokumentów przechowywanych w Archiwum Państwowym we Wrocławiu</a:t>
            </a:r>
            <a:r>
              <a:rPr lang="pl-PL" sz="1400" dirty="0">
                <a:latin typeface="Berylium" panose="02040602060501010103" pitchFamily="18" charset="-18"/>
              </a:rPr>
              <a:t>, Racibórz 2014, </a:t>
            </a:r>
            <a:r>
              <a:rPr lang="pl-PL" sz="1400" dirty="0" smtClean="0">
                <a:latin typeface="Berylium" panose="02040602060501010103" pitchFamily="18" charset="-18"/>
              </a:rPr>
              <a:t/>
            </a:r>
            <a:br>
              <a:rPr lang="pl-PL" sz="1400" dirty="0" smtClean="0">
                <a:latin typeface="Berylium" panose="02040602060501010103" pitchFamily="18" charset="-18"/>
              </a:rPr>
            </a:br>
            <a:r>
              <a:rPr lang="pl-PL" sz="1400" dirty="0" smtClean="0">
                <a:latin typeface="Berylium" panose="02040602060501010103" pitchFamily="18" charset="-18"/>
              </a:rPr>
              <a:t>s</a:t>
            </a:r>
            <a:r>
              <a:rPr lang="pl-PL" sz="1400" dirty="0">
                <a:latin typeface="Berylium" panose="02040602060501010103" pitchFamily="18" charset="-18"/>
              </a:rPr>
              <a:t>. 106, nr 1684.</a:t>
            </a:r>
          </a:p>
          <a:p>
            <a:pPr marL="0" indent="0">
              <a:buNone/>
            </a:pPr>
            <a:r>
              <a:rPr lang="pl-PL" sz="1400" dirty="0">
                <a:latin typeface="Berylium" panose="02040602060501010103" pitchFamily="18" charset="-18"/>
              </a:rPr>
              <a:t>Alfred Znamierowski, </a:t>
            </a:r>
            <a:r>
              <a:rPr lang="pl-PL" sz="1400" i="1" dirty="0">
                <a:latin typeface="Berylium" panose="02040602060501010103" pitchFamily="18" charset="-18"/>
              </a:rPr>
              <a:t>Heraldyka i </a:t>
            </a:r>
            <a:r>
              <a:rPr lang="pl-PL" sz="1400" i="1" dirty="0" err="1">
                <a:latin typeface="Berylium" panose="02040602060501010103" pitchFamily="18" charset="-18"/>
              </a:rPr>
              <a:t>weksylologia</a:t>
            </a:r>
            <a:r>
              <a:rPr lang="pl-PL" sz="1400" dirty="0">
                <a:latin typeface="Berylium" panose="02040602060501010103" pitchFamily="18" charset="-18"/>
              </a:rPr>
              <a:t>, Warszawa 2017, s. 35.</a:t>
            </a:r>
          </a:p>
        </p:txBody>
      </p:sp>
    </p:spTree>
    <p:extLst>
      <p:ext uri="{BB962C8B-B14F-4D97-AF65-F5344CB8AC3E}">
        <p14:creationId xmlns:p14="http://schemas.microsoft.com/office/powerpoint/2010/main" val="2001913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a:latin typeface="Berylium" panose="02040602060501010103" pitchFamily="18" charset="-18"/>
              </a:rPr>
              <a:t>Mojek z Byczenia, 1295 r.,</a:t>
            </a:r>
            <a:br>
              <a:rPr lang="pl-PL" dirty="0">
                <a:latin typeface="Berylium" panose="02040602060501010103" pitchFamily="18" charset="-18"/>
              </a:rPr>
            </a:br>
            <a:r>
              <a:rPr lang="pl-PL" dirty="0">
                <a:latin typeface="Berylium" panose="02040602060501010103" pitchFamily="18" charset="-18"/>
              </a:rPr>
              <a:t>rep. 88, sygn. 23 (51)</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7014685" y="5949538"/>
            <a:ext cx="5177314" cy="923399"/>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5" name="Symbol zastępczy zawartości 4">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6019893" cy="4013261"/>
          </a:xfrm>
        </p:spPr>
      </p:pic>
      <p:pic>
        <p:nvPicPr>
          <p:cNvPr id="9" name="Symbol zastępczy zawartości 8">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7014685" y="0"/>
            <a:ext cx="5177316" cy="5949537"/>
          </a:xfrm>
        </p:spPr>
      </p:pic>
    </p:spTree>
    <p:extLst>
      <p:ext uri="{BB962C8B-B14F-4D97-AF65-F5344CB8AC3E}">
        <p14:creationId xmlns:p14="http://schemas.microsoft.com/office/powerpoint/2010/main" val="17744399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smtClean="0">
                <a:latin typeface="Berylium" panose="02040602060501010103" pitchFamily="18" charset="-18"/>
              </a:rPr>
              <a:t>Dzierżek z Byczenia, 1306 r.,</a:t>
            </a:r>
            <a:br>
              <a:rPr lang="pl-PL" dirty="0" smtClean="0">
                <a:latin typeface="Berylium" panose="02040602060501010103" pitchFamily="18" charset="-18"/>
              </a:rPr>
            </a:br>
            <a:r>
              <a:rPr lang="pl-PL" dirty="0" smtClean="0">
                <a:latin typeface="Berylium" panose="02040602060501010103" pitchFamily="18" charset="-18"/>
              </a:rPr>
              <a:t>rep. 88, sygn. 40 (67)</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422476" y="5807034"/>
            <a:ext cx="5769524" cy="1065903"/>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6019893" cy="4013261"/>
          </a:xfrm>
        </p:spPr>
      </p:pic>
      <p:pic>
        <p:nvPicPr>
          <p:cNvPr id="10" name="Symbol zastępczy zawartości 9">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438934" y="1"/>
            <a:ext cx="5753066" cy="5807033"/>
          </a:xfrm>
        </p:spPr>
      </p:pic>
    </p:spTree>
    <p:extLst>
      <p:ext uri="{BB962C8B-B14F-4D97-AF65-F5344CB8AC3E}">
        <p14:creationId xmlns:p14="http://schemas.microsoft.com/office/powerpoint/2010/main" val="6515750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Dzierżek z Byczenia, 1306 r</a:t>
            </a:r>
            <a:r>
              <a:rPr lang="pl-PL" dirty="0" smtClean="0">
                <a:latin typeface="Berylium" panose="02040602060501010103" pitchFamily="18" charset="-18"/>
              </a:rPr>
              <a:t>., rep</a:t>
            </a:r>
            <a:r>
              <a:rPr lang="pl-PL" dirty="0">
                <a:latin typeface="Berylium" panose="02040602060501010103" pitchFamily="18" charset="-18"/>
              </a:rPr>
              <a:t>. 88, sygn. 40 (67)</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err="1">
                <a:latin typeface="Berylium" panose="02040602060501010103" pitchFamily="18" charset="-18"/>
              </a:rPr>
              <a:t>Dzierżka</a:t>
            </a:r>
            <a:r>
              <a:rPr lang="pl-PL" sz="1800" b="1" dirty="0">
                <a:latin typeface="Berylium" panose="02040602060501010103" pitchFamily="18" charset="-18"/>
              </a:rPr>
              <a:t> z Byczenia</a:t>
            </a:r>
            <a:r>
              <a:rPr lang="pl-PL" sz="1800" dirty="0">
                <a:latin typeface="Berylium" panose="02040602060501010103" pitchFamily="18" charset="-18"/>
              </a:rPr>
              <a:t>, zachowana przy dokumencie wystawionym 1 II 1306 r. w Byczeniu, dot. nadania dla klasztoru</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smtClean="0">
                <a:latin typeface="Berylium" panose="02040602060501010103" pitchFamily="18" charset="-18"/>
              </a:rPr>
              <a:t>„</a:t>
            </a:r>
            <a:r>
              <a:rPr lang="pl-PL" sz="1800" u="sng" dirty="0">
                <a:latin typeface="Berylium" panose="02040602060501010103" pitchFamily="18" charset="-18"/>
              </a:rPr>
              <a:t>Okrągła pieczęć herbowa z pełnym herbem. </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Na ukośnie szachowanym i wypełnionym perełkami tle pochylona w prawo tarcza herbowa, na której gwiazda o ośmiu promieniach z rozwidlonymi na kształt pióropuszy końcami, przykryta hełmem rycerskim na wprost z klejnotem w postaci rozpostartych orlich skrzydeł.</a:t>
            </a:r>
          </a:p>
          <a:p>
            <a:pPr marL="0" indent="0" algn="just">
              <a:buNone/>
            </a:pPr>
            <a:r>
              <a:rPr lang="pl-PL" sz="1800" dirty="0">
                <a:latin typeface="Berylium" panose="02040602060501010103" pitchFamily="18" charset="-18"/>
              </a:rPr>
              <a:t>Napis majuskułą gotycką: + </a:t>
            </a:r>
            <a:r>
              <a:rPr lang="pl-PL" sz="1800" dirty="0" smtClean="0">
                <a:latin typeface="Berylium" panose="02040602060501010103" pitchFamily="18" charset="-18"/>
              </a:rPr>
              <a:t>S.DIRSCONIS.DE.BICEN.FILII.DIRSLAI”:</a:t>
            </a:r>
          </a:p>
          <a:p>
            <a:pPr marL="0" indent="0" algn="just">
              <a:buNone/>
            </a:pPr>
            <a:r>
              <a:rPr lang="pl-PL" sz="1600" dirty="0" smtClean="0">
                <a:latin typeface="Berylium" panose="02040602060501010103" pitchFamily="18" charset="-18"/>
              </a:rPr>
              <a:t>Marek </a:t>
            </a:r>
            <a:r>
              <a:rPr lang="pl-PL" sz="1600" dirty="0">
                <a:latin typeface="Berylium" panose="02040602060501010103" pitchFamily="18" charset="-18"/>
              </a:rPr>
              <a:t>Wójcik, </a:t>
            </a:r>
            <a:r>
              <a:rPr lang="pl-PL" sz="1600" i="1" dirty="0">
                <a:latin typeface="Berylium" panose="02040602060501010103" pitchFamily="18" charset="-18"/>
              </a:rPr>
              <a:t>Pieczęcie rycerstwa śląskiego w dobie </a:t>
            </a:r>
            <a:r>
              <a:rPr lang="pl-PL" sz="1600" i="1" dirty="0" err="1">
                <a:latin typeface="Berylium" panose="02040602060501010103" pitchFamily="18" charset="-18"/>
              </a:rPr>
              <a:t>przedhusyckiej</a:t>
            </a:r>
            <a:r>
              <a:rPr lang="pl-PL" sz="1600" dirty="0">
                <a:latin typeface="Berylium" panose="02040602060501010103" pitchFamily="18" charset="-18"/>
              </a:rPr>
              <a:t>, t. 1, Wrocław 2018, </a:t>
            </a:r>
            <a:r>
              <a:rPr lang="pl-PL" sz="1600" dirty="0" smtClean="0">
                <a:latin typeface="Berylium" panose="02040602060501010103" pitchFamily="18" charset="-18"/>
              </a:rPr>
              <a:t>s</a:t>
            </a:r>
            <a:r>
              <a:rPr lang="pl-PL" sz="1600" dirty="0">
                <a:latin typeface="Berylium" panose="02040602060501010103" pitchFamily="18" charset="-18"/>
              </a:rPr>
              <a:t>. 198-200, nr 118-119.</a:t>
            </a:r>
          </a:p>
          <a:p>
            <a:pPr marL="0" indent="0" algn="just">
              <a:buNone/>
            </a:pPr>
            <a:r>
              <a:rPr lang="pl-PL" sz="1800" b="1" dirty="0">
                <a:latin typeface="Berylium" panose="02040602060501010103" pitchFamily="18" charset="-18"/>
              </a:rPr>
              <a:t>Godło z dominującym motywem roślinnym, astronomicznym, abstrakcyjnym i in</a:t>
            </a:r>
            <a:r>
              <a:rPr lang="pl-PL" sz="1800" b="1" dirty="0" smtClean="0">
                <a:latin typeface="Berylium" panose="02040602060501010103" pitchFamily="18" charset="-18"/>
              </a:rPr>
              <a:t>.</a:t>
            </a:r>
          </a:p>
          <a:p>
            <a:pPr marL="0" indent="0" algn="just">
              <a:buNone/>
            </a:pPr>
            <a:endParaRPr lang="pl-PL" sz="1800" dirty="0">
              <a:latin typeface="Berylium" panose="02040602060501010103" pitchFamily="18" charset="-18"/>
            </a:endParaRPr>
          </a:p>
          <a:p>
            <a:pPr marL="0" indent="0" algn="just">
              <a:buNone/>
            </a:pPr>
            <a:r>
              <a:rPr lang="pl-PL" sz="1800" b="1" dirty="0" smtClean="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smtClean="0">
                <a:latin typeface="Berylium" panose="02040602060501010103" pitchFamily="18" charset="-18"/>
              </a:rPr>
              <a:t>Gwiazda </a:t>
            </a:r>
            <a:r>
              <a:rPr lang="pl-PL" sz="1800" dirty="0">
                <a:latin typeface="Berylium" panose="02040602060501010103" pitchFamily="18" charset="-18"/>
              </a:rPr>
              <a:t>związana jest z symboliką Boga-Stwórcy (sześciopromienna) oraz święta Trzech Króli (betlejemska, pięciopromienna). Najczęściej spotyka się w heraldyce gwiazdę sześciopromienną, ośmiopromienne gwiazdy symbolizowały w starożytności sumeryjską boginię-matkę miłości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i </a:t>
            </a:r>
            <a:r>
              <a:rPr lang="pl-PL" sz="1800" dirty="0">
                <a:latin typeface="Berylium" panose="02040602060501010103" pitchFamily="18" charset="-18"/>
              </a:rPr>
              <a:t>wojny </a:t>
            </a:r>
            <a:r>
              <a:rPr lang="pl-PL" sz="1800" dirty="0" err="1">
                <a:latin typeface="Berylium" panose="02040602060501010103" pitchFamily="18" charset="-18"/>
              </a:rPr>
              <a:t>Inannę</a:t>
            </a:r>
            <a:r>
              <a:rPr lang="pl-PL" sz="1800" dirty="0">
                <a:latin typeface="Berylium" panose="02040602060501010103" pitchFamily="18" charset="-18"/>
              </a:rPr>
              <a:t> oraz babilońską Isztar, wiązaną z planetą Wenus.</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naturalny, jasny, niebarwiony. Pieczęć podwieszona na czerwono-zielonym sznurze</a:t>
            </a:r>
            <a:r>
              <a:rPr lang="pl-PL" sz="1600" dirty="0" smtClean="0">
                <a:latin typeface="Berylium" panose="02040602060501010103" pitchFamily="18" charset="-18"/>
              </a:rPr>
              <a:t>.</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Wymiary:</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56 </a:t>
            </a:r>
            <a:r>
              <a:rPr lang="pl-PL" sz="1600" dirty="0" smtClean="0">
                <a:latin typeface="Berylium" panose="02040602060501010103" pitchFamily="18" charset="-18"/>
              </a:rPr>
              <a:t>mm</a:t>
            </a:r>
            <a:endParaRPr lang="pl-PL" sz="1600" dirty="0">
              <a:latin typeface="Berylium" panose="02040602060501010103" pitchFamily="18" charset="-18"/>
            </a:endParaRPr>
          </a:p>
          <a:p>
            <a:pPr marL="0" indent="0">
              <a:buNone/>
            </a:pPr>
            <a:r>
              <a:rPr lang="pl-PL" sz="1600" b="1" dirty="0">
                <a:latin typeface="Berylium" panose="02040602060501010103" pitchFamily="18" charset="-18"/>
              </a:rPr>
              <a:t>Dalsza literatura:</a:t>
            </a:r>
            <a:endParaRPr lang="pl-PL" sz="1600" dirty="0">
              <a:latin typeface="Berylium" panose="02040602060501010103" pitchFamily="18" charset="-18"/>
            </a:endParaRPr>
          </a:p>
          <a:p>
            <a:pPr marL="0" indent="0">
              <a:buNone/>
            </a:pPr>
            <a:r>
              <a:rPr lang="pl-PL" sz="1600" dirty="0">
                <a:latin typeface="Berylium" panose="02040602060501010103" pitchFamily="18" charset="-18"/>
              </a:rPr>
              <a:t>Marek </a:t>
            </a:r>
            <a:r>
              <a:rPr lang="pl-PL" sz="1600" dirty="0" err="1">
                <a:latin typeface="Berylium" panose="02040602060501010103" pitchFamily="18" charset="-18"/>
              </a:rPr>
              <a:t>Cetwiński</a:t>
            </a:r>
            <a:r>
              <a:rPr lang="pl-PL" sz="1600" dirty="0">
                <a:latin typeface="Berylium" panose="02040602060501010103" pitchFamily="18" charset="-18"/>
              </a:rPr>
              <a:t>, </a:t>
            </a:r>
            <a:r>
              <a:rPr lang="pl-PL" sz="1600" i="1" dirty="0">
                <a:latin typeface="Berylium" panose="02040602060501010103" pitchFamily="18" charset="-18"/>
              </a:rPr>
              <a:t>Rycerstwo śląskie do końca XIII w.: biogramy i rodowody</a:t>
            </a:r>
            <a:r>
              <a:rPr lang="pl-PL" sz="1600" dirty="0">
                <a:latin typeface="Berylium" panose="02040602060501010103" pitchFamily="18" charset="-18"/>
              </a:rPr>
              <a:t>, Wrocław 1982, s. </a:t>
            </a:r>
            <a:r>
              <a:rPr lang="pl-PL" sz="1600" dirty="0" smtClean="0">
                <a:latin typeface="Berylium" panose="02040602060501010103" pitchFamily="18" charset="-18"/>
              </a:rPr>
              <a:t>93, </a:t>
            </a:r>
            <a:r>
              <a:rPr lang="pl-PL" sz="1600" dirty="0">
                <a:latin typeface="Berylium" panose="02040602060501010103" pitchFamily="18" charset="-18"/>
              </a:rPr>
              <a:t>nr </a:t>
            </a:r>
            <a:r>
              <a:rPr lang="pl-PL" sz="1600" dirty="0" smtClean="0">
                <a:latin typeface="Berylium" panose="02040602060501010103" pitchFamily="18" charset="-18"/>
              </a:rPr>
              <a:t>154.</a:t>
            </a:r>
            <a:endParaRPr lang="pl-PL" sz="1600" dirty="0">
              <a:latin typeface="Berylium" panose="02040602060501010103" pitchFamily="18" charset="-18"/>
            </a:endParaRPr>
          </a:p>
          <a:p>
            <a:pPr marL="0" indent="0">
              <a:buNone/>
            </a:pPr>
            <a:r>
              <a:rPr lang="pl-PL" sz="1600" dirty="0">
                <a:latin typeface="Berylium" panose="02040602060501010103" pitchFamily="18" charset="-18"/>
              </a:rPr>
              <a:t>Tomasz 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315.</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Racibórz 2014, s. 72, nr 966.</a:t>
            </a:r>
          </a:p>
          <a:p>
            <a:pPr marL="0" indent="0">
              <a:buNone/>
            </a:pPr>
            <a:r>
              <a:rPr lang="pl-PL" sz="1600" dirty="0">
                <a:latin typeface="Berylium" panose="02040602060501010103" pitchFamily="18" charset="-18"/>
              </a:rPr>
              <a:t>Alfred Znamierowski, </a:t>
            </a:r>
            <a:r>
              <a:rPr lang="pl-PL" sz="1600" i="1" dirty="0">
                <a:latin typeface="Berylium" panose="02040602060501010103" pitchFamily="18" charset="-18"/>
              </a:rPr>
              <a:t>Heraldyka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s. 134-135.</a:t>
            </a:r>
          </a:p>
        </p:txBody>
      </p:sp>
    </p:spTree>
    <p:extLst>
      <p:ext uri="{BB962C8B-B14F-4D97-AF65-F5344CB8AC3E}">
        <p14:creationId xmlns:p14="http://schemas.microsoft.com/office/powerpoint/2010/main" val="22878073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smtClean="0">
                <a:latin typeface="Berylium" panose="02040602060501010103" pitchFamily="18" charset="-18"/>
              </a:rPr>
              <a:t>Dzierżek z Byczenia, 1306 r.,</a:t>
            </a:r>
            <a:br>
              <a:rPr lang="pl-PL" dirty="0" smtClean="0">
                <a:latin typeface="Berylium" panose="02040602060501010103" pitchFamily="18" charset="-18"/>
              </a:rPr>
            </a:br>
            <a:r>
              <a:rPr lang="pl-PL" dirty="0" smtClean="0">
                <a:latin typeface="Berylium" panose="02040602060501010103" pitchFamily="18" charset="-18"/>
              </a:rPr>
              <a:t>rep. 88, sygn. 40 (67)</a:t>
            </a:r>
            <a:endParaRPr lang="pl-PL" dirty="0">
              <a:latin typeface="Berylium" panose="02040602060501010103" pitchFamily="18" charset="-18"/>
              <a:ea typeface="SimSun" panose="02010600030101010101" pitchFamily="2" charset="-122"/>
            </a:endParaRPr>
          </a:p>
        </p:txBody>
      </p:sp>
      <p:sp>
        <p:nvSpPr>
          <p:cNvPr id="13" name="Symbol zastępczy tekstu 4"/>
          <p:cNvSpPr txBox="1">
            <a:spLocks/>
          </p:cNvSpPr>
          <p:nvPr/>
        </p:nvSpPr>
        <p:spPr>
          <a:xfrm>
            <a:off x="6161411" y="5569528"/>
            <a:ext cx="6030589" cy="130341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wykonane w świetle rozproszonym.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8" name="Symbol zastępczy zawartości 7">
            <a:hlinkClick r:id="rId2" tooltip="Kliknij aby obejrzeć pozostałe ujęcia"/>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61410" y="-2577"/>
            <a:ext cx="6030589" cy="5569526"/>
          </a:xfrm>
        </p:spPr>
      </p:pic>
      <p:sp>
        <p:nvSpPr>
          <p:cNvPr id="9" name="Symbol zastępczy zawartości 8"/>
          <p:cNvSpPr>
            <a:spLocks noGrp="1"/>
          </p:cNvSpPr>
          <p:nvPr>
            <p:ph sz="half" idx="2"/>
          </p:nvPr>
        </p:nvSpPr>
        <p:spPr>
          <a:xfrm>
            <a:off x="427423" y="1562704"/>
            <a:ext cx="5570063" cy="5310234"/>
          </a:xfrm>
        </p:spPr>
        <p:txBody>
          <a:bodyPr>
            <a:normAutofit fontScale="92500" lnSpcReduction="10000"/>
          </a:bodyPr>
          <a:lstStyle/>
          <a:p>
            <a:pPr marL="0" indent="0" algn="just">
              <a:buNone/>
            </a:pPr>
            <a:r>
              <a:rPr lang="pl-PL" i="1" dirty="0" err="1" smtClean="0">
                <a:latin typeface="Berylium" panose="02040602060501010103" pitchFamily="18" charset="-18"/>
              </a:rPr>
              <a:t>Contrasigillum</a:t>
            </a:r>
            <a:r>
              <a:rPr lang="pl-PL" dirty="0">
                <a:latin typeface="Berylium" panose="02040602060501010103" pitchFamily="18" charset="-18"/>
              </a:rPr>
              <a:t> </a:t>
            </a:r>
            <a:r>
              <a:rPr lang="pl-PL" dirty="0" smtClean="0">
                <a:latin typeface="Berylium" panose="02040602060501010103" pitchFamily="18" charset="-18"/>
              </a:rPr>
              <a:t>na odwrocie pieczęci </a:t>
            </a:r>
            <a:r>
              <a:rPr lang="pl-PL" dirty="0" err="1" smtClean="0">
                <a:latin typeface="Berylium" panose="02040602060501010103" pitchFamily="18" charset="-18"/>
              </a:rPr>
              <a:t>Dzierżka</a:t>
            </a:r>
            <a:r>
              <a:rPr lang="pl-PL" dirty="0" smtClean="0">
                <a:latin typeface="Berylium" panose="02040602060501010103" pitchFamily="18" charset="-18"/>
              </a:rPr>
              <a:t>: </a:t>
            </a:r>
          </a:p>
          <a:p>
            <a:pPr marL="0" indent="0" algn="just">
              <a:buNone/>
            </a:pPr>
            <a:r>
              <a:rPr lang="pl-PL" dirty="0" smtClean="0">
                <a:latin typeface="Berylium" panose="02040602060501010103" pitchFamily="18" charset="-18"/>
              </a:rPr>
              <a:t>„</a:t>
            </a:r>
            <a:r>
              <a:rPr lang="pl-PL" u="sng" dirty="0" smtClean="0">
                <a:latin typeface="Berylium" panose="02040602060501010103" pitchFamily="18" charset="-18"/>
              </a:rPr>
              <a:t>Okrągła </a:t>
            </a:r>
            <a:r>
              <a:rPr lang="pl-PL" u="sng" dirty="0">
                <a:latin typeface="Berylium" panose="02040602060501010103" pitchFamily="18" charset="-18"/>
              </a:rPr>
              <a:t>pieczęć herbowa z hełmem </a:t>
            </a:r>
            <a:br>
              <a:rPr lang="pl-PL" u="sng" dirty="0">
                <a:latin typeface="Berylium" panose="02040602060501010103" pitchFamily="18" charset="-18"/>
              </a:rPr>
            </a:br>
            <a:r>
              <a:rPr lang="pl-PL" u="sng" dirty="0" smtClean="0">
                <a:latin typeface="Berylium" panose="02040602060501010103" pitchFamily="18" charset="-18"/>
              </a:rPr>
              <a:t>i </a:t>
            </a:r>
            <a:r>
              <a:rPr lang="pl-PL" u="sng" dirty="0">
                <a:latin typeface="Berylium" panose="02040602060501010103" pitchFamily="18" charset="-18"/>
              </a:rPr>
              <a:t>klejnotem. </a:t>
            </a:r>
          </a:p>
          <a:p>
            <a:pPr marL="0" indent="0" algn="just">
              <a:buNone/>
            </a:pPr>
            <a:r>
              <a:rPr lang="pl-PL" dirty="0">
                <a:latin typeface="Berylium" panose="02040602060501010103" pitchFamily="18" charset="-18"/>
              </a:rPr>
              <a:t>W polu pieczęci hełm rycerski na wprost </a:t>
            </a:r>
            <a:r>
              <a:rPr lang="pl-PL" dirty="0" smtClean="0">
                <a:latin typeface="Berylium" panose="02040602060501010103" pitchFamily="18" charset="-18"/>
              </a:rPr>
              <a:t/>
            </a:r>
            <a:br>
              <a:rPr lang="pl-PL" dirty="0" smtClean="0">
                <a:latin typeface="Berylium" panose="02040602060501010103" pitchFamily="18" charset="-18"/>
              </a:rPr>
            </a:br>
            <a:r>
              <a:rPr lang="pl-PL" dirty="0" smtClean="0">
                <a:latin typeface="Berylium" panose="02040602060501010103" pitchFamily="18" charset="-18"/>
              </a:rPr>
              <a:t>z </a:t>
            </a:r>
            <a:r>
              <a:rPr lang="pl-PL" dirty="0">
                <a:latin typeface="Berylium" panose="02040602060501010103" pitchFamily="18" charset="-18"/>
              </a:rPr>
              <a:t>klejnotem w postaci rozpostartych </a:t>
            </a:r>
            <a:r>
              <a:rPr lang="pl-PL" dirty="0" smtClean="0">
                <a:latin typeface="Berylium" panose="02040602060501010103" pitchFamily="18" charset="-18"/>
              </a:rPr>
              <a:t/>
            </a:r>
            <a:br>
              <a:rPr lang="pl-PL" dirty="0" smtClean="0">
                <a:latin typeface="Berylium" panose="02040602060501010103" pitchFamily="18" charset="-18"/>
              </a:rPr>
            </a:br>
            <a:r>
              <a:rPr lang="pl-PL" dirty="0" smtClean="0">
                <a:latin typeface="Berylium" panose="02040602060501010103" pitchFamily="18" charset="-18"/>
              </a:rPr>
              <a:t>po </a:t>
            </a:r>
            <a:r>
              <a:rPr lang="pl-PL" dirty="0">
                <a:latin typeface="Berylium" panose="02040602060501010103" pitchFamily="18" charset="-18"/>
              </a:rPr>
              <a:t>bokach orlich skrzydeł. </a:t>
            </a:r>
          </a:p>
          <a:p>
            <a:pPr marL="0" indent="0" algn="just">
              <a:buNone/>
            </a:pPr>
            <a:r>
              <a:rPr lang="pl-PL" dirty="0">
                <a:latin typeface="Berylium" panose="02040602060501010103" pitchFamily="18" charset="-18"/>
              </a:rPr>
              <a:t>Napis majuskułą gotycką + S DIRSKONIS . DE . </a:t>
            </a:r>
            <a:r>
              <a:rPr lang="pl-PL" dirty="0" smtClean="0">
                <a:latin typeface="Berylium" panose="02040602060501010103" pitchFamily="18" charset="-18"/>
              </a:rPr>
              <a:t>BICEN”:</a:t>
            </a:r>
            <a:endParaRPr lang="pl-PL" dirty="0">
              <a:latin typeface="Berylium" panose="02040602060501010103" pitchFamily="18" charset="-18"/>
            </a:endParaRPr>
          </a:p>
          <a:p>
            <a:pPr marL="0" indent="0" algn="just">
              <a:buNone/>
            </a:pPr>
            <a:r>
              <a:rPr lang="pl-PL" sz="2400" dirty="0">
                <a:latin typeface="Berylium" panose="02040602060501010103" pitchFamily="18" charset="-18"/>
              </a:rPr>
              <a:t>Marek Wójcik, </a:t>
            </a:r>
            <a:r>
              <a:rPr lang="pl-PL" sz="2400" i="1" dirty="0">
                <a:latin typeface="Berylium" panose="02040602060501010103" pitchFamily="18" charset="-18"/>
              </a:rPr>
              <a:t>Pieczęcie rycerstwa śląskiego w dobie </a:t>
            </a:r>
            <a:r>
              <a:rPr lang="pl-PL" sz="2400" i="1" dirty="0" err="1">
                <a:latin typeface="Berylium" panose="02040602060501010103" pitchFamily="18" charset="-18"/>
              </a:rPr>
              <a:t>przedhusyckiej</a:t>
            </a:r>
            <a:r>
              <a:rPr lang="pl-PL" sz="2400" dirty="0">
                <a:latin typeface="Berylium" panose="02040602060501010103" pitchFamily="18" charset="-18"/>
              </a:rPr>
              <a:t>, t. 1, Wrocław 2018, </a:t>
            </a:r>
            <a:r>
              <a:rPr lang="pl-PL" sz="2400" dirty="0" smtClean="0">
                <a:latin typeface="Berylium" panose="02040602060501010103" pitchFamily="18" charset="-18"/>
              </a:rPr>
              <a:t>s</a:t>
            </a:r>
            <a:r>
              <a:rPr lang="pl-PL" sz="2400" dirty="0">
                <a:latin typeface="Berylium" panose="02040602060501010103" pitchFamily="18" charset="-18"/>
              </a:rPr>
              <a:t>. 198-200, </a:t>
            </a:r>
            <a:r>
              <a:rPr lang="pl-PL" sz="2400" dirty="0" smtClean="0">
                <a:latin typeface="Berylium" panose="02040602060501010103" pitchFamily="18" charset="-18"/>
              </a:rPr>
              <a:t/>
            </a:r>
            <a:br>
              <a:rPr lang="pl-PL" sz="2400" dirty="0" smtClean="0">
                <a:latin typeface="Berylium" panose="02040602060501010103" pitchFamily="18" charset="-18"/>
              </a:rPr>
            </a:br>
            <a:r>
              <a:rPr lang="pl-PL" sz="2400" dirty="0" smtClean="0">
                <a:latin typeface="Berylium" panose="02040602060501010103" pitchFamily="18" charset="-18"/>
              </a:rPr>
              <a:t>nr </a:t>
            </a:r>
            <a:r>
              <a:rPr lang="pl-PL" sz="2400" dirty="0">
                <a:latin typeface="Berylium" panose="02040602060501010103" pitchFamily="18" charset="-18"/>
              </a:rPr>
              <a:t>118-119.</a:t>
            </a:r>
          </a:p>
          <a:p>
            <a:pPr marL="0" indent="0" algn="just">
              <a:buNone/>
            </a:pPr>
            <a:r>
              <a:rPr lang="pl-PL" b="1" dirty="0">
                <a:latin typeface="Berylium" panose="02040602060501010103" pitchFamily="18" charset="-18"/>
              </a:rPr>
              <a:t>G</a:t>
            </a:r>
            <a:r>
              <a:rPr lang="pl-PL" b="1" dirty="0" smtClean="0">
                <a:latin typeface="Berylium" panose="02040602060501010103" pitchFamily="18" charset="-18"/>
              </a:rPr>
              <a:t>odło </a:t>
            </a:r>
            <a:r>
              <a:rPr lang="pl-PL" b="1" dirty="0">
                <a:latin typeface="Berylium" panose="02040602060501010103" pitchFamily="18" charset="-18"/>
              </a:rPr>
              <a:t>z dominującym motywem uzbrojenia (pieczęć hełmowa).</a:t>
            </a:r>
            <a:endParaRPr lang="pl-PL" dirty="0">
              <a:latin typeface="Berylium" panose="02040602060501010103" pitchFamily="18" charset="-18"/>
            </a:endParaRPr>
          </a:p>
          <a:p>
            <a:pPr algn="just"/>
            <a:endParaRPr lang="pl-PL" dirty="0">
              <a:latin typeface="Berylium" panose="02040602060501010103" pitchFamily="18" charset="-18"/>
            </a:endParaRPr>
          </a:p>
        </p:txBody>
      </p:sp>
    </p:spTree>
    <p:extLst>
      <p:ext uri="{BB962C8B-B14F-4D97-AF65-F5344CB8AC3E}">
        <p14:creationId xmlns:p14="http://schemas.microsoft.com/office/powerpoint/2010/main" val="139098144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fontScale="90000"/>
          </a:bodyPr>
          <a:lstStyle/>
          <a:p>
            <a:pPr>
              <a:spcAft>
                <a:spcPts val="0"/>
              </a:spcAft>
            </a:pPr>
            <a:r>
              <a:rPr lang="de-DE" dirty="0" err="1">
                <a:latin typeface="Berylium" panose="02040602060501010103" pitchFamily="18" charset="-18"/>
              </a:rPr>
              <a:t>Goświn</a:t>
            </a:r>
            <a:r>
              <a:rPr lang="de-DE" dirty="0">
                <a:latin typeface="Berylium" panose="02040602060501010103" pitchFamily="18" charset="-18"/>
              </a:rPr>
              <a:t> z </a:t>
            </a:r>
            <a:r>
              <a:rPr lang="de-DE" dirty="0" err="1">
                <a:latin typeface="Berylium" panose="02040602060501010103" pitchFamily="18" charset="-18"/>
              </a:rPr>
              <a:t>Ziębic</a:t>
            </a:r>
            <a:r>
              <a:rPr lang="de-DE" dirty="0">
                <a:latin typeface="Berylium" panose="02040602060501010103" pitchFamily="18" charset="-18"/>
              </a:rPr>
              <a:t> </a:t>
            </a:r>
            <a:r>
              <a:rPr lang="pl-PL" dirty="0" smtClean="0">
                <a:latin typeface="Berylium" panose="02040602060501010103" pitchFamily="18" charset="-18"/>
              </a:rPr>
              <a:t/>
            </a:r>
            <a:br>
              <a:rPr lang="pl-PL" dirty="0" smtClean="0">
                <a:latin typeface="Berylium" panose="02040602060501010103" pitchFamily="18" charset="-18"/>
              </a:rPr>
            </a:br>
            <a:r>
              <a:rPr lang="de-DE" dirty="0" smtClean="0">
                <a:latin typeface="Berylium" panose="02040602060501010103" pitchFamily="18" charset="-18"/>
              </a:rPr>
              <a:t>(</a:t>
            </a:r>
            <a:r>
              <a:rPr lang="de-DE" dirty="0">
                <a:latin typeface="Berylium" panose="02040602060501010103" pitchFamily="18" charset="-18"/>
              </a:rPr>
              <a:t>von Münsterberg</a:t>
            </a:r>
            <a:r>
              <a:rPr lang="de-DE" dirty="0" smtClean="0">
                <a:latin typeface="Berylium" panose="02040602060501010103" pitchFamily="18" charset="-18"/>
              </a:rPr>
              <a:t>)</a:t>
            </a:r>
            <a:r>
              <a:rPr lang="pl-PL" dirty="0" smtClean="0">
                <a:latin typeface="Berylium" panose="02040602060501010103" pitchFamily="18" charset="-18"/>
              </a:rPr>
              <a:t>, 1311 r.,</a:t>
            </a:r>
            <a:br>
              <a:rPr lang="pl-PL" dirty="0" smtClean="0">
                <a:latin typeface="Berylium" panose="02040602060501010103" pitchFamily="18" charset="-18"/>
              </a:rPr>
            </a:br>
            <a:r>
              <a:rPr lang="pl-PL" dirty="0" smtClean="0">
                <a:latin typeface="Berylium" panose="02040602060501010103" pitchFamily="18" charset="-18"/>
              </a:rPr>
              <a:t>rep. 66, sygn. 39 (47)</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442934" y="5807034"/>
            <a:ext cx="5749065" cy="1065903"/>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7" name="Symbol zastępczy zawartości 6">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2859676"/>
            <a:ext cx="6019893" cy="4013261"/>
          </a:xfrm>
        </p:spPr>
      </p:pic>
      <p:pic>
        <p:nvPicPr>
          <p:cNvPr id="9" name="Symbol zastępczy zawartości 8">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442935" y="0"/>
            <a:ext cx="5749066" cy="5807034"/>
          </a:xfrm>
        </p:spPr>
      </p:pic>
    </p:spTree>
    <p:extLst>
      <p:ext uri="{BB962C8B-B14F-4D97-AF65-F5344CB8AC3E}">
        <p14:creationId xmlns:p14="http://schemas.microsoft.com/office/powerpoint/2010/main" val="8578998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de-DE" dirty="0" err="1">
                <a:latin typeface="Berylium" panose="02040602060501010103" pitchFamily="18" charset="-18"/>
              </a:rPr>
              <a:t>Goświn</a:t>
            </a:r>
            <a:r>
              <a:rPr lang="de-DE" dirty="0">
                <a:latin typeface="Berylium" panose="02040602060501010103" pitchFamily="18" charset="-18"/>
              </a:rPr>
              <a:t> z </a:t>
            </a:r>
            <a:r>
              <a:rPr lang="de-DE" dirty="0" err="1">
                <a:latin typeface="Berylium" panose="02040602060501010103" pitchFamily="18" charset="-18"/>
              </a:rPr>
              <a:t>Ziębic</a:t>
            </a:r>
            <a:r>
              <a:rPr lang="de-DE" dirty="0">
                <a:latin typeface="Berylium" panose="02040602060501010103" pitchFamily="18" charset="-18"/>
              </a:rPr>
              <a:t> (von Münsterberg</a:t>
            </a:r>
            <a:r>
              <a:rPr lang="pl-PL" dirty="0">
                <a:latin typeface="Berylium" panose="02040602060501010103" pitchFamily="18" charset="-18"/>
              </a:rPr>
              <a:t>, </a:t>
            </a:r>
            <a:r>
              <a:rPr lang="pl-PL" dirty="0" smtClean="0">
                <a:latin typeface="Berylium" panose="02040602060501010103" pitchFamily="18" charset="-18"/>
              </a:rPr>
              <a:t>wójt dziedziczny</a:t>
            </a:r>
            <a:r>
              <a:rPr lang="de-DE" dirty="0" smtClean="0">
                <a:latin typeface="Berylium" panose="02040602060501010103" pitchFamily="18" charset="-18"/>
              </a:rPr>
              <a:t>)</a:t>
            </a:r>
            <a:r>
              <a:rPr lang="pl-PL" dirty="0" smtClean="0">
                <a:latin typeface="Berylium" panose="02040602060501010103" pitchFamily="18" charset="-18"/>
              </a:rPr>
              <a:t>, </a:t>
            </a:r>
            <a:r>
              <a:rPr lang="pl-PL" dirty="0">
                <a:latin typeface="Berylium" panose="02040602060501010103" pitchFamily="18" charset="-18"/>
              </a:rPr>
              <a:t>1311 r</a:t>
            </a:r>
            <a:r>
              <a:rPr lang="pl-PL" dirty="0" smtClean="0">
                <a:latin typeface="Berylium" panose="02040602060501010103" pitchFamily="18" charset="-18"/>
              </a:rPr>
              <a:t>., rep</a:t>
            </a:r>
            <a:r>
              <a:rPr lang="pl-PL" dirty="0">
                <a:latin typeface="Berylium" panose="02040602060501010103" pitchFamily="18" charset="-18"/>
              </a:rPr>
              <a:t>. 66, sygn. 39 (47)</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a:t>
            </a:r>
            <a:r>
              <a:rPr lang="pl-PL" sz="1800" b="1" dirty="0" smtClean="0">
                <a:latin typeface="Berylium" panose="02040602060501010103" pitchFamily="18" charset="-18"/>
              </a:rPr>
              <a:t>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err="1">
                <a:latin typeface="Berylium" panose="02040602060501010103" pitchFamily="18" charset="-18"/>
              </a:rPr>
              <a:t>Goświna</a:t>
            </a:r>
            <a:r>
              <a:rPr lang="pl-PL" sz="1800" b="1" dirty="0">
                <a:latin typeface="Berylium" panose="02040602060501010103" pitchFamily="18" charset="-18"/>
              </a:rPr>
              <a:t> von </a:t>
            </a:r>
            <a:r>
              <a:rPr lang="pl-PL" sz="1800" b="1" dirty="0" err="1">
                <a:latin typeface="Berylium" panose="02040602060501010103" pitchFamily="18" charset="-18"/>
              </a:rPr>
              <a:t>Münsterberg</a:t>
            </a:r>
            <a:r>
              <a:rPr lang="pl-PL" sz="1800" dirty="0">
                <a:latin typeface="Berylium" panose="02040602060501010103" pitchFamily="18" charset="-18"/>
              </a:rPr>
              <a:t>, </a:t>
            </a:r>
            <a:r>
              <a:rPr lang="pl-PL" sz="1800" dirty="0" smtClean="0">
                <a:latin typeface="Berylium" panose="02040602060501010103" pitchFamily="18" charset="-18"/>
              </a:rPr>
              <a:t>wójta dziedzicznego w Ziębicach zachowana </a:t>
            </a:r>
            <a:r>
              <a:rPr lang="pl-PL" sz="1800" dirty="0">
                <a:latin typeface="Berylium" panose="02040602060501010103" pitchFamily="18" charset="-18"/>
              </a:rPr>
              <a:t>przy dokumencie z 19 V 1311 r</a:t>
            </a:r>
            <a:r>
              <a:rPr lang="pl-PL" sz="1800" dirty="0" smtClean="0">
                <a:latin typeface="Berylium" panose="02040602060501010103" pitchFamily="18" charset="-18"/>
              </a:rPr>
              <a:t>., wystawionym w </a:t>
            </a:r>
            <a:r>
              <a:rPr lang="pl-PL" sz="1800" dirty="0">
                <a:latin typeface="Berylium" panose="02040602060501010103" pitchFamily="18" charset="-18"/>
              </a:rPr>
              <a:t>Świdnicy, dotyczącym sprzedaży ziemi przez </a:t>
            </a:r>
            <a:r>
              <a:rPr lang="pl-PL" sz="1800" dirty="0" err="1">
                <a:latin typeface="Berylium" panose="02040602060501010103" pitchFamily="18" charset="-18"/>
              </a:rPr>
              <a:t>Goświna</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pełnym herbem.</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W ukośnie szachowanym polu pieczęci pochylona w prawo tarcza herbowa, na której krzyż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św</a:t>
            </a:r>
            <a:r>
              <a:rPr lang="pl-PL" sz="1800" dirty="0">
                <a:latin typeface="Berylium" panose="02040602060501010103" pitchFamily="18" charset="-18"/>
              </a:rPr>
              <a:t>. Andrzeja z pięcioma różami (jedna w środku i po jednej w końcach ramion krzyża), przykryta hełmem rycerskim na wprost, ozdobionym po bokach orlimi skrzydłami. Klejnot wchodzi na ple legendy, rozdzielając napis otokowy na dwie części. </a:t>
            </a:r>
          </a:p>
          <a:p>
            <a:pPr marL="0" indent="0" algn="just">
              <a:buNone/>
            </a:pPr>
            <a:r>
              <a:rPr lang="pl-PL" sz="1800" dirty="0">
                <a:latin typeface="Berylium" panose="02040602060501010103" pitchFamily="18" charset="-18"/>
              </a:rPr>
              <a:t>Napis majuskułą gotycką: + S . GOS(wini) . DE * MVNSTERBERCH /”:</a:t>
            </a:r>
          </a:p>
          <a:p>
            <a:pPr marL="0" indent="0" algn="just">
              <a:buNone/>
            </a:pPr>
            <a:r>
              <a:rPr lang="pl-PL" sz="1600" dirty="0">
                <a:latin typeface="Berylium" panose="02040602060501010103" pitchFamily="18" charset="-18"/>
              </a:rPr>
              <a:t>Marek Wójcik, </a:t>
            </a:r>
            <a:r>
              <a:rPr lang="pl-PL" sz="1600" i="1" dirty="0">
                <a:latin typeface="Berylium" panose="02040602060501010103" pitchFamily="18" charset="-18"/>
              </a:rPr>
              <a:t>Pieczęcie rycerstwa śląskiego w dobie </a:t>
            </a:r>
            <a:r>
              <a:rPr lang="pl-PL" sz="1600" i="1" dirty="0" err="1">
                <a:latin typeface="Berylium" panose="02040602060501010103" pitchFamily="18" charset="-18"/>
              </a:rPr>
              <a:t>przedhusyckiej</a:t>
            </a:r>
            <a:r>
              <a:rPr lang="pl-PL" sz="1600" dirty="0">
                <a:latin typeface="Berylium" panose="02040602060501010103" pitchFamily="18" charset="-18"/>
              </a:rPr>
              <a:t>, t. 1, Wrocław 2018, </a:t>
            </a:r>
            <a:r>
              <a:rPr lang="pl-PL" sz="1600" dirty="0" smtClean="0">
                <a:latin typeface="Berylium" panose="02040602060501010103" pitchFamily="18" charset="-18"/>
              </a:rPr>
              <a:t>s</a:t>
            </a:r>
            <a:r>
              <a:rPr lang="pl-PL" sz="1600" dirty="0">
                <a:latin typeface="Berylium" panose="02040602060501010103" pitchFamily="18" charset="-18"/>
              </a:rPr>
              <a:t>. 486-487, nr 441.</a:t>
            </a:r>
          </a:p>
          <a:p>
            <a:pPr marL="0" indent="0" algn="just">
              <a:buNone/>
            </a:pPr>
            <a:r>
              <a:rPr lang="pl-PL" sz="1800" b="1" dirty="0">
                <a:latin typeface="Berylium" panose="02040602060501010103" pitchFamily="18" charset="-18"/>
              </a:rPr>
              <a:t>Godło z dominującym motywem roślinnym, astronomicznym, abstrakcyjnym i in</a:t>
            </a:r>
            <a:r>
              <a:rPr lang="pl-PL" sz="1800" b="1"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Krzyż skośny (figura zaszczytna), inaczej św. Andrzeja, w heraldyce na niebieskim tle lub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św</a:t>
            </a:r>
            <a:r>
              <a:rPr lang="pl-PL" sz="1800" dirty="0">
                <a:latin typeface="Berylium" panose="02040602060501010103" pitchFamily="18" charset="-18"/>
              </a:rPr>
              <a:t>. Filipa, na tle czerwonym. Róża posiada bardzo bogatą symbolikę, może oznaczać doskonałość, nieskazitelność, piękno i radość, jednak jako nietrwała i ulotna bywa też alegorią przemijania.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heraldyce ukazywana z pięcioma płatkami, co koresponduje z liczbą róż w herbie na pieczęci </a:t>
            </a:r>
            <a:r>
              <a:rPr lang="pl-PL" sz="1800" dirty="0" err="1">
                <a:latin typeface="Berylium" panose="02040602060501010103" pitchFamily="18" charset="-18"/>
              </a:rPr>
              <a:t>Münsterbergów</a:t>
            </a: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550" b="1" dirty="0">
                <a:latin typeface="Berylium" panose="02040602060501010103" pitchFamily="18" charset="-18"/>
              </a:rPr>
              <a:t>Materiał:</a:t>
            </a:r>
            <a:endParaRPr lang="pl-PL" sz="1550" dirty="0">
              <a:latin typeface="Berylium" panose="02040602060501010103" pitchFamily="18" charset="-18"/>
            </a:endParaRPr>
          </a:p>
          <a:p>
            <a:pPr marL="0" indent="0">
              <a:buNone/>
            </a:pPr>
            <a:r>
              <a:rPr lang="pl-PL" sz="1550" dirty="0">
                <a:latin typeface="Berylium" panose="02040602060501010103" pitchFamily="18" charset="-18"/>
              </a:rPr>
              <a:t>Wosk naturalny, półprzejrzysty. Pieczęć podwieszona na pasku pergaminowym</a:t>
            </a:r>
            <a:r>
              <a:rPr lang="pl-PL" sz="1550" dirty="0" smtClean="0">
                <a:latin typeface="Berylium" panose="02040602060501010103" pitchFamily="18" charset="-18"/>
              </a:rPr>
              <a:t>.</a:t>
            </a:r>
            <a:endParaRPr lang="pl-PL" sz="1550" dirty="0">
              <a:latin typeface="Berylium" panose="02040602060501010103" pitchFamily="18" charset="-18"/>
            </a:endParaRPr>
          </a:p>
          <a:p>
            <a:pPr marL="0" indent="0">
              <a:buNone/>
            </a:pPr>
            <a:r>
              <a:rPr lang="pl-PL" sz="1550" b="1" dirty="0" smtClean="0">
                <a:latin typeface="Berylium" panose="02040602060501010103" pitchFamily="18" charset="-18"/>
              </a:rPr>
              <a:t>Wymiary:</a:t>
            </a:r>
            <a:endParaRPr lang="pl-PL" sz="1550" dirty="0">
              <a:latin typeface="Berylium" panose="02040602060501010103" pitchFamily="18" charset="-18"/>
            </a:endParaRPr>
          </a:p>
          <a:p>
            <a:pPr marL="0" indent="0">
              <a:buNone/>
            </a:pPr>
            <a:r>
              <a:rPr lang="de-DE" sz="1550" dirty="0">
                <a:latin typeface="Berylium" panose="02040602060501010103" pitchFamily="18" charset="-18"/>
              </a:rPr>
              <a:t>ø 36 </a:t>
            </a:r>
            <a:r>
              <a:rPr lang="de-DE" sz="1550" dirty="0" smtClean="0">
                <a:latin typeface="Berylium" panose="02040602060501010103" pitchFamily="18" charset="-18"/>
              </a:rPr>
              <a:t>mm</a:t>
            </a:r>
            <a:endParaRPr lang="pl-PL" sz="1550" dirty="0">
              <a:latin typeface="Berylium" panose="02040602060501010103" pitchFamily="18" charset="-18"/>
            </a:endParaRPr>
          </a:p>
          <a:p>
            <a:pPr marL="0" indent="0">
              <a:buNone/>
            </a:pPr>
            <a:r>
              <a:rPr lang="pl-PL" sz="1550" b="1" dirty="0">
                <a:latin typeface="Berylium" panose="02040602060501010103" pitchFamily="18" charset="-18"/>
              </a:rPr>
              <a:t>Dalsza literatura:</a:t>
            </a:r>
            <a:endParaRPr lang="pl-PL" sz="1550" dirty="0">
              <a:latin typeface="Berylium" panose="02040602060501010103" pitchFamily="18" charset="-18"/>
            </a:endParaRPr>
          </a:p>
          <a:p>
            <a:pPr marL="0" indent="0">
              <a:buNone/>
            </a:pPr>
            <a:r>
              <a:rPr lang="pl-PL" sz="1550" dirty="0">
                <a:latin typeface="Berylium" panose="02040602060501010103" pitchFamily="18" charset="-18"/>
              </a:rPr>
              <a:t>Marek </a:t>
            </a:r>
            <a:r>
              <a:rPr lang="pl-PL" sz="1550" dirty="0" err="1">
                <a:latin typeface="Berylium" panose="02040602060501010103" pitchFamily="18" charset="-18"/>
              </a:rPr>
              <a:t>Cetwiński</a:t>
            </a:r>
            <a:r>
              <a:rPr lang="pl-PL" sz="1550" dirty="0">
                <a:latin typeface="Berylium" panose="02040602060501010103" pitchFamily="18" charset="-18"/>
              </a:rPr>
              <a:t>, </a:t>
            </a:r>
            <a:r>
              <a:rPr lang="pl-PL" sz="1550" i="1" dirty="0">
                <a:latin typeface="Berylium" panose="02040602060501010103" pitchFamily="18" charset="-18"/>
              </a:rPr>
              <a:t>Rycerstwo śląskie do końca XIII w.: biogramy i rodowody</a:t>
            </a:r>
            <a:r>
              <a:rPr lang="pl-PL" sz="1550" dirty="0">
                <a:latin typeface="Berylium" panose="02040602060501010103" pitchFamily="18" charset="-18"/>
              </a:rPr>
              <a:t>, Wrocław 1982, s. </a:t>
            </a:r>
            <a:r>
              <a:rPr lang="pl-PL" sz="1550" dirty="0" smtClean="0">
                <a:latin typeface="Berylium" panose="02040602060501010103" pitchFamily="18" charset="-18"/>
              </a:rPr>
              <a:t>103-105, </a:t>
            </a:r>
            <a:r>
              <a:rPr lang="pl-PL" sz="1550" dirty="0">
                <a:latin typeface="Berylium" panose="02040602060501010103" pitchFamily="18" charset="-18"/>
              </a:rPr>
              <a:t>nr </a:t>
            </a:r>
            <a:r>
              <a:rPr lang="pl-PL" sz="1550" dirty="0" smtClean="0">
                <a:latin typeface="Berylium" panose="02040602060501010103" pitchFamily="18" charset="-18"/>
              </a:rPr>
              <a:t>212, </a:t>
            </a:r>
            <a:r>
              <a:rPr lang="pl-PL" sz="1550" dirty="0" err="1" smtClean="0">
                <a:latin typeface="Berylium" panose="02040602060501010103" pitchFamily="18" charset="-18"/>
              </a:rPr>
              <a:t>tabl</a:t>
            </a:r>
            <a:r>
              <a:rPr lang="pl-PL" sz="1550" dirty="0" smtClean="0">
                <a:latin typeface="Berylium" panose="02040602060501010103" pitchFamily="18" charset="-18"/>
              </a:rPr>
              <a:t> </a:t>
            </a:r>
            <a:r>
              <a:rPr lang="pl-PL" sz="1550" dirty="0">
                <a:latin typeface="Berylium" panose="02040602060501010103" pitchFamily="18" charset="-18"/>
              </a:rPr>
              <a:t>11.</a:t>
            </a:r>
          </a:p>
          <a:p>
            <a:pPr marL="0" indent="0">
              <a:buNone/>
            </a:pPr>
            <a:r>
              <a:rPr lang="de-DE" sz="1550" dirty="0">
                <a:latin typeface="Berylium" panose="02040602060501010103" pitchFamily="18" charset="-18"/>
              </a:rPr>
              <a:t>Ulrich </a:t>
            </a:r>
            <a:r>
              <a:rPr lang="de-DE" sz="1550" dirty="0" err="1">
                <a:latin typeface="Berylium" panose="02040602060501010103" pitchFamily="18" charset="-18"/>
              </a:rPr>
              <a:t>Schmilewski</a:t>
            </a:r>
            <a:r>
              <a:rPr lang="de-DE" sz="1550" dirty="0">
                <a:latin typeface="Berylium" panose="02040602060501010103" pitchFamily="18" charset="-18"/>
              </a:rPr>
              <a:t>, </a:t>
            </a:r>
            <a:r>
              <a:rPr lang="de-DE" sz="1550" i="1" dirty="0">
                <a:latin typeface="Berylium" panose="02040602060501010103" pitchFamily="18" charset="-18"/>
              </a:rPr>
              <a:t>Der schlesische Adel bis zum Ende des 13. Jahrhunderts. Herkunft, Zusammensetzung  und politisch-gesellschaftliche Rolle</a:t>
            </a:r>
            <a:r>
              <a:rPr lang="de-DE" sz="1550" dirty="0">
                <a:latin typeface="Berylium" panose="02040602060501010103" pitchFamily="18" charset="-18"/>
              </a:rPr>
              <a:t>, Würzburg 2001, s. 85</a:t>
            </a:r>
            <a:endParaRPr lang="pl-PL" sz="1550" dirty="0">
              <a:latin typeface="Berylium" panose="02040602060501010103" pitchFamily="18" charset="-18"/>
            </a:endParaRPr>
          </a:p>
          <a:p>
            <a:pPr marL="0" indent="0">
              <a:buNone/>
            </a:pPr>
            <a:r>
              <a:rPr lang="pl-PL" sz="1550" dirty="0">
                <a:latin typeface="Berylium" panose="02040602060501010103" pitchFamily="18" charset="-18"/>
              </a:rPr>
              <a:t>Roman Stelmach, </a:t>
            </a:r>
            <a:r>
              <a:rPr lang="pl-PL" sz="1550" i="1" dirty="0">
                <a:latin typeface="Berylium" panose="02040602060501010103" pitchFamily="18" charset="-18"/>
              </a:rPr>
              <a:t>Katalog średniowiecznych dokumentów przechowywanych w Archiwum Państwowym we Wrocławiu</a:t>
            </a:r>
            <a:r>
              <a:rPr lang="pl-PL" sz="1550" dirty="0">
                <a:latin typeface="Berylium" panose="02040602060501010103" pitchFamily="18" charset="-18"/>
              </a:rPr>
              <a:t>, Racibórz 2014, s. 78, nr 1111.</a:t>
            </a:r>
          </a:p>
          <a:p>
            <a:pPr marL="0" indent="0">
              <a:buNone/>
            </a:pPr>
            <a:r>
              <a:rPr lang="pl-PL" sz="1550" dirty="0">
                <a:latin typeface="Berylium" panose="02040602060501010103" pitchFamily="18" charset="-18"/>
              </a:rPr>
              <a:t>Alfred Znamierowski, </a:t>
            </a:r>
            <a:r>
              <a:rPr lang="pl-PL" sz="1550" i="1" dirty="0">
                <a:latin typeface="Berylium" panose="02040602060501010103" pitchFamily="18" charset="-18"/>
              </a:rPr>
              <a:t>Heraldyka </a:t>
            </a:r>
            <a:r>
              <a:rPr lang="pl-PL" sz="1550" i="1" dirty="0" smtClean="0">
                <a:latin typeface="Berylium" panose="02040602060501010103" pitchFamily="18" charset="-18"/>
              </a:rPr>
              <a:t/>
            </a:r>
            <a:br>
              <a:rPr lang="pl-PL" sz="1550" i="1" dirty="0" smtClean="0">
                <a:latin typeface="Berylium" panose="02040602060501010103" pitchFamily="18" charset="-18"/>
              </a:rPr>
            </a:br>
            <a:r>
              <a:rPr lang="pl-PL" sz="1550" i="1" dirty="0" smtClean="0">
                <a:latin typeface="Berylium" panose="02040602060501010103" pitchFamily="18" charset="-18"/>
              </a:rPr>
              <a:t>i </a:t>
            </a:r>
            <a:r>
              <a:rPr lang="pl-PL" sz="1550" i="1" dirty="0" err="1">
                <a:latin typeface="Berylium" panose="02040602060501010103" pitchFamily="18" charset="-18"/>
              </a:rPr>
              <a:t>weksylologia</a:t>
            </a:r>
            <a:r>
              <a:rPr lang="pl-PL" sz="1550" dirty="0">
                <a:latin typeface="Berylium" panose="02040602060501010103" pitchFamily="18" charset="-18"/>
              </a:rPr>
              <a:t>, Warszawa 2017, s. 220, </a:t>
            </a:r>
            <a:r>
              <a:rPr lang="pl-PL" sz="1550" dirty="0" smtClean="0">
                <a:latin typeface="Berylium" panose="02040602060501010103" pitchFamily="18" charset="-18"/>
              </a:rPr>
              <a:t>358.</a:t>
            </a:r>
            <a:endParaRPr lang="pl-PL" sz="1550" dirty="0">
              <a:latin typeface="Berylium" panose="02040602060501010103" pitchFamily="18" charset="-18"/>
            </a:endParaRPr>
          </a:p>
        </p:txBody>
      </p:sp>
    </p:spTree>
    <p:extLst>
      <p:ext uri="{BB962C8B-B14F-4D97-AF65-F5344CB8AC3E}">
        <p14:creationId xmlns:p14="http://schemas.microsoft.com/office/powerpoint/2010/main" val="37303939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fontScale="90000"/>
          </a:bodyPr>
          <a:lstStyle/>
          <a:p>
            <a:pPr>
              <a:spcAft>
                <a:spcPts val="0"/>
              </a:spcAft>
            </a:pPr>
            <a:r>
              <a:rPr lang="de-DE" dirty="0" err="1">
                <a:latin typeface="Berylium" panose="02040602060501010103" pitchFamily="18" charset="-18"/>
              </a:rPr>
              <a:t>Goświn</a:t>
            </a:r>
            <a:r>
              <a:rPr lang="de-DE" dirty="0">
                <a:latin typeface="Berylium" panose="02040602060501010103" pitchFamily="18" charset="-18"/>
              </a:rPr>
              <a:t> z </a:t>
            </a:r>
            <a:r>
              <a:rPr lang="de-DE" dirty="0" err="1">
                <a:latin typeface="Berylium" panose="02040602060501010103" pitchFamily="18" charset="-18"/>
              </a:rPr>
              <a:t>Ziębic</a:t>
            </a:r>
            <a:r>
              <a:rPr lang="de-DE" dirty="0">
                <a:latin typeface="Berylium" panose="02040602060501010103" pitchFamily="18" charset="-18"/>
              </a:rPr>
              <a:t> </a:t>
            </a:r>
            <a:r>
              <a:rPr lang="pl-PL" dirty="0" smtClean="0">
                <a:latin typeface="Berylium" panose="02040602060501010103" pitchFamily="18" charset="-18"/>
              </a:rPr>
              <a:t/>
            </a:r>
            <a:br>
              <a:rPr lang="pl-PL" dirty="0" smtClean="0">
                <a:latin typeface="Berylium" panose="02040602060501010103" pitchFamily="18" charset="-18"/>
              </a:rPr>
            </a:br>
            <a:r>
              <a:rPr lang="de-DE" dirty="0" smtClean="0">
                <a:latin typeface="Berylium" panose="02040602060501010103" pitchFamily="18" charset="-18"/>
              </a:rPr>
              <a:t>(</a:t>
            </a:r>
            <a:r>
              <a:rPr lang="de-DE" dirty="0">
                <a:latin typeface="Berylium" panose="02040602060501010103" pitchFamily="18" charset="-18"/>
              </a:rPr>
              <a:t>von Münsterberg</a:t>
            </a:r>
            <a:r>
              <a:rPr lang="de-DE" dirty="0" smtClean="0">
                <a:latin typeface="Berylium" panose="02040602060501010103" pitchFamily="18" charset="-18"/>
              </a:rPr>
              <a:t>)</a:t>
            </a:r>
            <a:r>
              <a:rPr lang="pl-PL" dirty="0" smtClean="0">
                <a:latin typeface="Berylium" panose="02040602060501010103" pitchFamily="18" charset="-18"/>
              </a:rPr>
              <a:t>, 1318 r.,</a:t>
            </a:r>
            <a:br>
              <a:rPr lang="pl-PL" dirty="0" smtClean="0">
                <a:latin typeface="Berylium" panose="02040602060501010103" pitchFamily="18" charset="-18"/>
              </a:rPr>
            </a:br>
            <a:r>
              <a:rPr lang="pl-PL" dirty="0" smtClean="0">
                <a:latin typeface="Berylium" panose="02040602060501010103" pitchFamily="18" charset="-18"/>
              </a:rPr>
              <a:t>rep. 84, sygn. 30 (62)</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245962" y="5807034"/>
            <a:ext cx="5946038" cy="1065903"/>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8" name="Symbol zastępczy zawartości 7">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2859676"/>
            <a:ext cx="5997487" cy="3998324"/>
          </a:xfrm>
        </p:spPr>
      </p:pic>
      <p:pic>
        <p:nvPicPr>
          <p:cNvPr id="10" name="Symbol zastępczy zawartości 9">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245961" y="1"/>
            <a:ext cx="5946039" cy="5807033"/>
          </a:xfrm>
        </p:spPr>
      </p:pic>
    </p:spTree>
    <p:extLst>
      <p:ext uri="{BB962C8B-B14F-4D97-AF65-F5344CB8AC3E}">
        <p14:creationId xmlns:p14="http://schemas.microsoft.com/office/powerpoint/2010/main" val="24790985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de-DE" dirty="0" err="1">
                <a:latin typeface="Berylium" panose="02040602060501010103" pitchFamily="18" charset="-18"/>
              </a:rPr>
              <a:t>Goświn</a:t>
            </a:r>
            <a:r>
              <a:rPr lang="de-DE" dirty="0">
                <a:latin typeface="Berylium" panose="02040602060501010103" pitchFamily="18" charset="-18"/>
              </a:rPr>
              <a:t> z </a:t>
            </a:r>
            <a:r>
              <a:rPr lang="de-DE" dirty="0" err="1">
                <a:latin typeface="Berylium" panose="02040602060501010103" pitchFamily="18" charset="-18"/>
              </a:rPr>
              <a:t>Ziębic</a:t>
            </a:r>
            <a:r>
              <a:rPr lang="de-DE" dirty="0">
                <a:latin typeface="Berylium" panose="02040602060501010103" pitchFamily="18" charset="-18"/>
              </a:rPr>
              <a:t> </a:t>
            </a:r>
            <a:r>
              <a:rPr lang="de-DE" dirty="0" smtClean="0">
                <a:latin typeface="Berylium" panose="02040602060501010103" pitchFamily="18" charset="-18"/>
              </a:rPr>
              <a:t>(</a:t>
            </a:r>
            <a:r>
              <a:rPr lang="de-DE" dirty="0">
                <a:latin typeface="Berylium" panose="02040602060501010103" pitchFamily="18" charset="-18"/>
              </a:rPr>
              <a:t>von </a:t>
            </a:r>
            <a:r>
              <a:rPr lang="de-DE" dirty="0" smtClean="0">
                <a:latin typeface="Berylium" panose="02040602060501010103" pitchFamily="18" charset="-18"/>
              </a:rPr>
              <a:t>Münsterberg</a:t>
            </a:r>
            <a:r>
              <a:rPr lang="pl-PL" dirty="0" smtClean="0">
                <a:latin typeface="Berylium" panose="02040602060501010103" pitchFamily="18" charset="-18"/>
              </a:rPr>
              <a:t>, wójt dziedziczny</a:t>
            </a:r>
            <a:r>
              <a:rPr lang="de-DE" dirty="0" smtClean="0">
                <a:latin typeface="Berylium" panose="02040602060501010103" pitchFamily="18" charset="-18"/>
              </a:rPr>
              <a:t>)</a:t>
            </a:r>
            <a:r>
              <a:rPr lang="pl-PL" dirty="0" smtClean="0">
                <a:latin typeface="Berylium" panose="02040602060501010103" pitchFamily="18" charset="-18"/>
              </a:rPr>
              <a:t>, </a:t>
            </a:r>
            <a:r>
              <a:rPr lang="pl-PL" dirty="0">
                <a:latin typeface="Berylium" panose="02040602060501010103" pitchFamily="18" charset="-18"/>
              </a:rPr>
              <a:t>1318 r</a:t>
            </a:r>
            <a:r>
              <a:rPr lang="pl-PL" dirty="0" smtClean="0">
                <a:latin typeface="Berylium" panose="02040602060501010103" pitchFamily="18" charset="-18"/>
              </a:rPr>
              <a:t>., rep</a:t>
            </a:r>
            <a:r>
              <a:rPr lang="pl-PL" dirty="0">
                <a:latin typeface="Berylium" panose="02040602060501010103" pitchFamily="18" charset="-18"/>
              </a:rPr>
              <a:t>. 84, sygn. 30 (62)</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err="1">
                <a:latin typeface="Berylium" panose="02040602060501010103" pitchFamily="18" charset="-18"/>
              </a:rPr>
              <a:t>Goświna</a:t>
            </a:r>
            <a:r>
              <a:rPr lang="pl-PL" sz="1800" b="1" dirty="0">
                <a:latin typeface="Berylium" panose="02040602060501010103" pitchFamily="18" charset="-18"/>
              </a:rPr>
              <a:t> von </a:t>
            </a:r>
            <a:r>
              <a:rPr lang="pl-PL" sz="1800" b="1" dirty="0" err="1">
                <a:latin typeface="Berylium" panose="02040602060501010103" pitchFamily="18" charset="-18"/>
              </a:rPr>
              <a:t>Münsterberg</a:t>
            </a:r>
            <a:r>
              <a:rPr lang="pl-PL" sz="1800" dirty="0">
                <a:latin typeface="Berylium" panose="02040602060501010103" pitchFamily="18" charset="-18"/>
              </a:rPr>
              <a:t>, </a:t>
            </a:r>
            <a:r>
              <a:rPr lang="pl-PL" sz="1800" dirty="0" smtClean="0">
                <a:latin typeface="Berylium" panose="02040602060501010103" pitchFamily="18" charset="-18"/>
              </a:rPr>
              <a:t>dziedzicznego wójta w </a:t>
            </a:r>
            <a:r>
              <a:rPr lang="pl-PL" sz="1800" dirty="0" err="1" smtClean="0">
                <a:latin typeface="Berylium" panose="02040602060501010103" pitchFamily="18" charset="-18"/>
              </a:rPr>
              <a:t>Ziębicahc</a:t>
            </a:r>
            <a:r>
              <a:rPr lang="pl-PL" sz="1800" dirty="0" smtClean="0">
                <a:latin typeface="Berylium" panose="02040602060501010103" pitchFamily="18" charset="-18"/>
              </a:rPr>
              <a:t>, zachowana </a:t>
            </a:r>
            <a:r>
              <a:rPr lang="pl-PL" sz="1800" dirty="0">
                <a:latin typeface="Berylium" panose="02040602060501010103" pitchFamily="18" charset="-18"/>
              </a:rPr>
              <a:t>przy dokumencie z 21 I 1318 r., wystawionym </a:t>
            </a:r>
            <a:r>
              <a:rPr lang="pl-PL" sz="1800" dirty="0" smtClean="0">
                <a:latin typeface="Berylium" panose="02040602060501010103" pitchFamily="18" charset="-18"/>
              </a:rPr>
              <a:t>w </a:t>
            </a:r>
            <a:r>
              <a:rPr lang="pl-PL" sz="1800" dirty="0">
                <a:latin typeface="Berylium" panose="02040602060501010103" pitchFamily="18" charset="-18"/>
              </a:rPr>
              <a:t>Henrykowie, w którym wymienieni w tekście radni stwierdzają złożenie zeznań odnośnie zrzeczenia się pretensji do dóbr</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spcBef>
                <a:spcPts val="0"/>
              </a:spcBef>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pełnym herbem. </a:t>
            </a:r>
            <a:endParaRPr lang="pl-PL" sz="1800" dirty="0">
              <a:latin typeface="Berylium" panose="02040602060501010103" pitchFamily="18" charset="-18"/>
            </a:endParaRPr>
          </a:p>
          <a:p>
            <a:pPr marL="0" indent="0" algn="just">
              <a:spcBef>
                <a:spcPts val="0"/>
              </a:spcBef>
              <a:buNone/>
            </a:pPr>
            <a:r>
              <a:rPr lang="pl-PL" sz="1800" dirty="0">
                <a:latin typeface="Berylium" panose="02040602060501010103" pitchFamily="18" charset="-18"/>
              </a:rPr>
              <a:t>W ukośnie szachowanym polu pieczęci pochylona w prawo tarcza herbowa, na której krzyż św. Andrzeja z pięcioma różami (jedna w środku i po jednej w końcach ramion krzyża), przykryta hełmem rycerskim na wprost, ozdobionym po bokach orlimi skrzydłami. Klejnot wchodzi na </a:t>
            </a:r>
            <a:r>
              <a:rPr lang="pl-PL" sz="1800" dirty="0" smtClean="0">
                <a:latin typeface="Berylium" panose="02040602060501010103" pitchFamily="18" charset="-18"/>
              </a:rPr>
              <a:t>pole </a:t>
            </a:r>
            <a:r>
              <a:rPr lang="pl-PL" sz="1800" dirty="0">
                <a:latin typeface="Berylium" panose="02040602060501010103" pitchFamily="18" charset="-18"/>
              </a:rPr>
              <a:t>legendy, rozdzielając napis otokowy na dwie części. </a:t>
            </a:r>
          </a:p>
          <a:p>
            <a:pPr marL="0" indent="0" algn="just">
              <a:spcBef>
                <a:spcPts val="0"/>
              </a:spcBef>
              <a:buNone/>
            </a:pPr>
            <a:r>
              <a:rPr lang="pl-PL" sz="1800" dirty="0">
                <a:latin typeface="Berylium" panose="02040602060501010103" pitchFamily="18" charset="-18"/>
              </a:rPr>
              <a:t>Napis majuskułą gotycką: + S . GOS(wini) . DE * MVNSTERBERCH /”:</a:t>
            </a:r>
          </a:p>
          <a:p>
            <a:pPr marL="0" indent="0" algn="just">
              <a:buNone/>
            </a:pPr>
            <a:r>
              <a:rPr lang="pl-PL" sz="1400" dirty="0">
                <a:latin typeface="Berylium" panose="02040602060501010103" pitchFamily="18" charset="-18"/>
              </a:rPr>
              <a:t>Marek Wójcik, </a:t>
            </a:r>
            <a:r>
              <a:rPr lang="pl-PL" sz="1400" i="1" dirty="0">
                <a:latin typeface="Berylium" panose="02040602060501010103" pitchFamily="18" charset="-18"/>
              </a:rPr>
              <a:t>Pieczęcie rycerstwa śląskiego w dobie </a:t>
            </a:r>
            <a:r>
              <a:rPr lang="pl-PL" sz="1400" i="1" dirty="0" err="1">
                <a:latin typeface="Berylium" panose="02040602060501010103" pitchFamily="18" charset="-18"/>
              </a:rPr>
              <a:t>przedhusyckiej</a:t>
            </a:r>
            <a:r>
              <a:rPr lang="pl-PL" sz="1400" dirty="0">
                <a:latin typeface="Berylium" panose="02040602060501010103" pitchFamily="18" charset="-18"/>
              </a:rPr>
              <a:t>, t. 1, Wrocław 2018, </a:t>
            </a:r>
            <a:r>
              <a:rPr lang="pl-PL" sz="1400" dirty="0" smtClean="0">
                <a:latin typeface="Berylium" panose="02040602060501010103" pitchFamily="18" charset="-18"/>
              </a:rPr>
              <a:t>s</a:t>
            </a:r>
            <a:r>
              <a:rPr lang="pl-PL" sz="1400" dirty="0">
                <a:latin typeface="Berylium" panose="02040602060501010103" pitchFamily="18" charset="-18"/>
              </a:rPr>
              <a:t>. 484, 486-487, nr 441.</a:t>
            </a:r>
          </a:p>
          <a:p>
            <a:pPr marL="0" indent="0" algn="just">
              <a:buNone/>
            </a:pPr>
            <a:r>
              <a:rPr lang="pl-PL" sz="1800" dirty="0" smtClean="0">
                <a:latin typeface="Berylium" panose="02040602060501010103" pitchFamily="18" charset="-18"/>
              </a:rPr>
              <a:t>Prawdopodobnie typariusz poprzedniej pieczęci z </a:t>
            </a:r>
            <a:r>
              <a:rPr lang="pl-PL" sz="1800" dirty="0">
                <a:latin typeface="Berylium" panose="02040602060501010103" pitchFamily="18" charset="-18"/>
              </a:rPr>
              <a:t>1311 r., </a:t>
            </a:r>
            <a:r>
              <a:rPr lang="pl-PL" sz="1800" dirty="0" smtClean="0">
                <a:latin typeface="Berylium" panose="02040602060501010103" pitchFamily="18" charset="-18"/>
              </a:rPr>
              <a:t>odciśnięty jednak w </a:t>
            </a:r>
            <a:r>
              <a:rPr lang="pl-PL" sz="1800" dirty="0">
                <a:latin typeface="Berylium" panose="02040602060501010103" pitchFamily="18" charset="-18"/>
              </a:rPr>
              <a:t>czerwonym wosku.</a:t>
            </a:r>
          </a:p>
          <a:p>
            <a:pPr marL="0" indent="0" algn="just">
              <a:buNone/>
            </a:pPr>
            <a:r>
              <a:rPr lang="pl-PL" sz="1800" b="1" dirty="0">
                <a:latin typeface="Berylium" panose="02040602060501010103" pitchFamily="18" charset="-18"/>
              </a:rPr>
              <a:t>Godło z dominującym motywem roślinnym, astronomicznym, abstrakcyjnym i in</a:t>
            </a:r>
            <a:r>
              <a:rPr lang="pl-PL" sz="1800" b="1" dirty="0" smtClean="0">
                <a:latin typeface="Berylium" panose="02040602060501010103" pitchFamily="18" charset="-18"/>
              </a:rPr>
              <a:t>.</a:t>
            </a:r>
            <a:r>
              <a:rPr lang="pl-PL" sz="1800" dirty="0">
                <a:latin typeface="Berylium" panose="02040602060501010103" pitchFamily="18" charset="-18"/>
              </a:rPr>
              <a:t> </a:t>
            </a:r>
          </a:p>
          <a:p>
            <a:pPr marL="0" indent="0" algn="just">
              <a:spcBef>
                <a:spcPts val="600"/>
              </a:spcBef>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spcBef>
                <a:spcPts val="600"/>
              </a:spcBef>
              <a:buNone/>
            </a:pPr>
            <a:r>
              <a:rPr lang="pl-PL" sz="1800" dirty="0">
                <a:latin typeface="Berylium" panose="02040602060501010103" pitchFamily="18" charset="-18"/>
              </a:rPr>
              <a:t>Krzyż skośny (figura zaszczytna), inaczej św. Andrzeja, w heraldyce na niebieskim tle lub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św</a:t>
            </a:r>
            <a:r>
              <a:rPr lang="pl-PL" sz="1800" dirty="0">
                <a:latin typeface="Berylium" panose="02040602060501010103" pitchFamily="18" charset="-18"/>
              </a:rPr>
              <a:t>. Filipa, na tle czerwonym. Róża posiada bardzo bogatą symbolikę, może oznaczać doskonałość, nieskazitelność, piękno i radość, jednak jako nietrwała i ulotna bywa też alegorią przemijania.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heraldyce ukazywana z pięcioma płatkami, co koresponduje z liczbą róż w herbie na pieczęci </a:t>
            </a:r>
            <a:r>
              <a:rPr lang="pl-PL" sz="1800" dirty="0" err="1">
                <a:latin typeface="Berylium" panose="02040602060501010103" pitchFamily="18" charset="-18"/>
              </a:rPr>
              <a:t>Münsterbergów</a:t>
            </a:r>
            <a:r>
              <a:rPr lang="pl-PL" sz="1800" dirty="0">
                <a:latin typeface="Berylium" panose="02040602060501010103" pitchFamily="18" charset="-18"/>
              </a:rPr>
              <a:t>.</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500" b="1" dirty="0">
                <a:latin typeface="Berylium" panose="02040602060501010103" pitchFamily="18" charset="-18"/>
              </a:rPr>
              <a:t>Materiał:</a:t>
            </a:r>
            <a:endParaRPr lang="pl-PL" sz="1500" dirty="0">
              <a:latin typeface="Berylium" panose="02040602060501010103" pitchFamily="18" charset="-18"/>
            </a:endParaRPr>
          </a:p>
          <a:p>
            <a:pPr marL="0" indent="0">
              <a:buNone/>
            </a:pPr>
            <a:r>
              <a:rPr lang="pl-PL" sz="1500" dirty="0">
                <a:latin typeface="Berylium" panose="02040602060501010103" pitchFamily="18" charset="-18"/>
              </a:rPr>
              <a:t>Wosk czerwony w misce ochronnej z wosku naturalnego. Pieczęć podwieszona na pasku pergaminowym</a:t>
            </a:r>
            <a:r>
              <a:rPr lang="pl-PL" sz="1500" dirty="0" smtClean="0">
                <a:latin typeface="Berylium" panose="02040602060501010103" pitchFamily="18" charset="-18"/>
              </a:rPr>
              <a:t>.</a:t>
            </a:r>
            <a:endParaRPr lang="pl-PL" sz="1500" dirty="0">
              <a:latin typeface="Berylium" panose="02040602060501010103" pitchFamily="18" charset="-18"/>
            </a:endParaRPr>
          </a:p>
          <a:p>
            <a:pPr marL="0" indent="0">
              <a:buNone/>
            </a:pPr>
            <a:r>
              <a:rPr lang="pl-PL" sz="1500" b="1" dirty="0">
                <a:latin typeface="Berylium" panose="02040602060501010103" pitchFamily="18" charset="-18"/>
              </a:rPr>
              <a:t>Wymiary:</a:t>
            </a:r>
            <a:endParaRPr lang="pl-PL" sz="1500" dirty="0">
              <a:latin typeface="Berylium" panose="02040602060501010103" pitchFamily="18" charset="-18"/>
            </a:endParaRPr>
          </a:p>
          <a:p>
            <a:pPr marL="0" indent="0">
              <a:buNone/>
            </a:pPr>
            <a:r>
              <a:rPr lang="pl-PL" sz="1500" dirty="0">
                <a:latin typeface="Berylium" panose="02040602060501010103" pitchFamily="18" charset="-18"/>
              </a:rPr>
              <a:t>ø 36 mm</a:t>
            </a:r>
          </a:p>
          <a:p>
            <a:pPr marL="0" indent="0">
              <a:buNone/>
            </a:pPr>
            <a:r>
              <a:rPr lang="pl-PL" sz="1500" dirty="0">
                <a:latin typeface="Berylium" panose="02040602060501010103" pitchFamily="18" charset="-18"/>
              </a:rPr>
              <a:t> </a:t>
            </a:r>
          </a:p>
          <a:p>
            <a:pPr marL="0" indent="0">
              <a:buNone/>
            </a:pPr>
            <a:r>
              <a:rPr lang="pl-PL" sz="1500" b="1" dirty="0">
                <a:latin typeface="Berylium" panose="02040602060501010103" pitchFamily="18" charset="-18"/>
              </a:rPr>
              <a:t>Dalsza literatura:</a:t>
            </a:r>
            <a:endParaRPr lang="pl-PL" sz="1500" dirty="0">
              <a:latin typeface="Berylium" panose="02040602060501010103" pitchFamily="18" charset="-18"/>
            </a:endParaRPr>
          </a:p>
          <a:p>
            <a:pPr marL="0" indent="0">
              <a:buNone/>
            </a:pPr>
            <a:r>
              <a:rPr lang="pl-PL" sz="1500" dirty="0">
                <a:latin typeface="Berylium" panose="02040602060501010103" pitchFamily="18" charset="-18"/>
              </a:rPr>
              <a:t>Marek </a:t>
            </a:r>
            <a:r>
              <a:rPr lang="pl-PL" sz="1500" dirty="0" err="1">
                <a:latin typeface="Berylium" panose="02040602060501010103" pitchFamily="18" charset="-18"/>
              </a:rPr>
              <a:t>Cetwiński</a:t>
            </a:r>
            <a:r>
              <a:rPr lang="pl-PL" sz="1500" dirty="0">
                <a:latin typeface="Berylium" panose="02040602060501010103" pitchFamily="18" charset="-18"/>
              </a:rPr>
              <a:t>, </a:t>
            </a:r>
            <a:r>
              <a:rPr lang="pl-PL" sz="1400" i="1" dirty="0">
                <a:latin typeface="Berylium" panose="02040602060501010103" pitchFamily="18" charset="-18"/>
              </a:rPr>
              <a:t>Rycerstwo śląskie do końca XIII w.: biogramy i rodowody</a:t>
            </a:r>
            <a:r>
              <a:rPr lang="pl-PL" sz="1400" dirty="0">
                <a:latin typeface="Berylium" panose="02040602060501010103" pitchFamily="18" charset="-18"/>
              </a:rPr>
              <a:t>, Wrocław 1982, </a:t>
            </a:r>
            <a:r>
              <a:rPr lang="pl-PL" sz="1400" dirty="0" smtClean="0">
                <a:latin typeface="Berylium" panose="02040602060501010103" pitchFamily="18" charset="-18"/>
              </a:rPr>
              <a:t/>
            </a:r>
            <a:br>
              <a:rPr lang="pl-PL" sz="1400" dirty="0" smtClean="0">
                <a:latin typeface="Berylium" panose="02040602060501010103" pitchFamily="18" charset="-18"/>
              </a:rPr>
            </a:br>
            <a:r>
              <a:rPr lang="pl-PL" sz="1400" dirty="0" smtClean="0">
                <a:latin typeface="Berylium" panose="02040602060501010103" pitchFamily="18" charset="-18"/>
              </a:rPr>
              <a:t>s</a:t>
            </a:r>
            <a:r>
              <a:rPr lang="pl-PL" sz="1400" dirty="0">
                <a:latin typeface="Berylium" panose="02040602060501010103" pitchFamily="18" charset="-18"/>
              </a:rPr>
              <a:t>. 103-105, nr 212, </a:t>
            </a:r>
            <a:r>
              <a:rPr lang="pl-PL" sz="1400" dirty="0" err="1">
                <a:latin typeface="Berylium" panose="02040602060501010103" pitchFamily="18" charset="-18"/>
              </a:rPr>
              <a:t>tabl</a:t>
            </a:r>
            <a:r>
              <a:rPr lang="pl-PL" sz="1400" dirty="0">
                <a:latin typeface="Berylium" panose="02040602060501010103" pitchFamily="18" charset="-18"/>
              </a:rPr>
              <a:t> </a:t>
            </a:r>
            <a:r>
              <a:rPr lang="pl-PL" sz="1400" dirty="0" smtClean="0">
                <a:latin typeface="Berylium" panose="02040602060501010103" pitchFamily="18" charset="-18"/>
              </a:rPr>
              <a:t>11.</a:t>
            </a:r>
            <a:endParaRPr lang="pl-PL" sz="1500" dirty="0">
              <a:latin typeface="Berylium" panose="02040602060501010103" pitchFamily="18" charset="-18"/>
            </a:endParaRPr>
          </a:p>
          <a:p>
            <a:pPr marL="0" indent="0">
              <a:buNone/>
            </a:pPr>
            <a:r>
              <a:rPr lang="de-DE" sz="1500" dirty="0">
                <a:latin typeface="Berylium" panose="02040602060501010103" pitchFamily="18" charset="-18"/>
              </a:rPr>
              <a:t>Ulrich </a:t>
            </a:r>
            <a:r>
              <a:rPr lang="de-DE" sz="1500" dirty="0" err="1">
                <a:latin typeface="Berylium" panose="02040602060501010103" pitchFamily="18" charset="-18"/>
              </a:rPr>
              <a:t>Schmilewski</a:t>
            </a:r>
            <a:r>
              <a:rPr lang="de-DE" sz="1500" dirty="0">
                <a:latin typeface="Berylium" panose="02040602060501010103" pitchFamily="18" charset="-18"/>
              </a:rPr>
              <a:t>, </a:t>
            </a:r>
            <a:r>
              <a:rPr lang="de-DE" sz="1500" i="1" dirty="0">
                <a:latin typeface="Berylium" panose="02040602060501010103" pitchFamily="18" charset="-18"/>
              </a:rPr>
              <a:t>Der schlesische Adel bis zum Ende des 13. Jahrhunderts. Herkunft, Zusammensetzung  und politisch-gesellschaftliche Rolle</a:t>
            </a:r>
            <a:r>
              <a:rPr lang="de-DE" sz="1500" dirty="0">
                <a:latin typeface="Berylium" panose="02040602060501010103" pitchFamily="18" charset="-18"/>
              </a:rPr>
              <a:t>, Würzburg 2001, s. 85</a:t>
            </a:r>
            <a:endParaRPr lang="pl-PL" sz="1500" dirty="0">
              <a:latin typeface="Berylium" panose="02040602060501010103" pitchFamily="18" charset="-18"/>
            </a:endParaRPr>
          </a:p>
          <a:p>
            <a:pPr marL="0" indent="0">
              <a:buNone/>
            </a:pPr>
            <a:r>
              <a:rPr lang="pl-PL" sz="1500" dirty="0">
                <a:latin typeface="Berylium" panose="02040602060501010103" pitchFamily="18" charset="-18"/>
              </a:rPr>
              <a:t>Roman Stelmach, </a:t>
            </a:r>
            <a:r>
              <a:rPr lang="pl-PL" sz="1500" i="1" dirty="0">
                <a:latin typeface="Berylium" panose="02040602060501010103" pitchFamily="18" charset="-18"/>
              </a:rPr>
              <a:t>Katalog średniowiecznych dokumentów przechowywanych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w </a:t>
            </a:r>
            <a:r>
              <a:rPr lang="pl-PL" sz="1500" i="1" dirty="0">
                <a:latin typeface="Berylium" panose="02040602060501010103" pitchFamily="18" charset="-18"/>
              </a:rPr>
              <a:t>Archiwum Państwowym we Wrocławiu</a:t>
            </a:r>
            <a:r>
              <a:rPr lang="pl-PL" sz="1500" dirty="0">
                <a:latin typeface="Berylium" panose="02040602060501010103" pitchFamily="18" charset="-18"/>
              </a:rPr>
              <a:t>, Racibórz 2014, s. 88, nr 1319.</a:t>
            </a:r>
          </a:p>
          <a:p>
            <a:pPr marL="0" indent="0">
              <a:buNone/>
            </a:pPr>
            <a:r>
              <a:rPr lang="pl-PL" sz="1500" dirty="0">
                <a:latin typeface="Berylium" panose="02040602060501010103" pitchFamily="18" charset="-18"/>
              </a:rPr>
              <a:t>Alfred Znamierowski, </a:t>
            </a:r>
            <a:r>
              <a:rPr lang="pl-PL" sz="1500" i="1" dirty="0">
                <a:latin typeface="Berylium" panose="02040602060501010103" pitchFamily="18" charset="-18"/>
              </a:rPr>
              <a:t>Heraldyka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i </a:t>
            </a:r>
            <a:r>
              <a:rPr lang="pl-PL" sz="1500" i="1" dirty="0" err="1">
                <a:latin typeface="Berylium" panose="02040602060501010103" pitchFamily="18" charset="-18"/>
              </a:rPr>
              <a:t>weksylologia</a:t>
            </a:r>
            <a:r>
              <a:rPr lang="pl-PL" sz="1500" dirty="0">
                <a:latin typeface="Berylium" panose="02040602060501010103" pitchFamily="18" charset="-18"/>
              </a:rPr>
              <a:t>, Warszawa 2017, s. 220, 358.</a:t>
            </a:r>
          </a:p>
        </p:txBody>
      </p:sp>
    </p:spTree>
    <p:extLst>
      <p:ext uri="{BB962C8B-B14F-4D97-AF65-F5344CB8AC3E}">
        <p14:creationId xmlns:p14="http://schemas.microsoft.com/office/powerpoint/2010/main" val="17927038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a:bodyPr>
          <a:lstStyle/>
          <a:p>
            <a:pPr>
              <a:spcAft>
                <a:spcPts val="0"/>
              </a:spcAft>
            </a:pPr>
            <a:r>
              <a:rPr lang="pl-PL" dirty="0" smtClean="0">
                <a:latin typeface="Berylium" panose="02040602060501010103" pitchFamily="18" charset="-18"/>
              </a:rPr>
              <a:t>Reinhold </a:t>
            </a:r>
            <a:r>
              <a:rPr lang="pl-PL" dirty="0" err="1" smtClean="0">
                <a:latin typeface="Berylium" panose="02040602060501010103" pitchFamily="18" charset="-18"/>
              </a:rPr>
              <a:t>Quas</a:t>
            </a:r>
            <a:r>
              <a:rPr lang="pl-PL" dirty="0" smtClean="0">
                <a:latin typeface="Berylium" panose="02040602060501010103" pitchFamily="18" charset="-18"/>
              </a:rPr>
              <a:t>, 1320 r.,</a:t>
            </a:r>
            <a:br>
              <a:rPr lang="pl-PL" dirty="0" smtClean="0">
                <a:latin typeface="Berylium" panose="02040602060501010103" pitchFamily="18" charset="-18"/>
              </a:rPr>
            </a:br>
            <a:r>
              <a:rPr lang="pl-PL" dirty="0" err="1" smtClean="0">
                <a:latin typeface="Berylium" panose="02040602060501010103" pitchFamily="18" charset="-18"/>
              </a:rPr>
              <a:t>DmWr</a:t>
            </a:r>
            <a:r>
              <a:rPr lang="pl-PL" dirty="0" smtClean="0">
                <a:latin typeface="Berylium" panose="02040602060501010103" pitchFamily="18" charset="-18"/>
              </a:rPr>
              <a:t>., nr 154</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442148" y="5807034"/>
            <a:ext cx="5749851" cy="1065903"/>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6019893" cy="4013261"/>
          </a:xfrm>
        </p:spPr>
      </p:pic>
      <p:pic>
        <p:nvPicPr>
          <p:cNvPr id="12" name="Symbol zastępczy zawartości 11">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442149" y="0"/>
            <a:ext cx="5749851" cy="5807033"/>
          </a:xfrm>
        </p:spPr>
      </p:pic>
    </p:spTree>
    <p:extLst>
      <p:ext uri="{BB962C8B-B14F-4D97-AF65-F5344CB8AC3E}">
        <p14:creationId xmlns:p14="http://schemas.microsoft.com/office/powerpoint/2010/main" val="286851326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Reinhold </a:t>
            </a:r>
            <a:r>
              <a:rPr lang="pl-PL" dirty="0" err="1">
                <a:latin typeface="Berylium" panose="02040602060501010103" pitchFamily="18" charset="-18"/>
              </a:rPr>
              <a:t>Quas</a:t>
            </a:r>
            <a:r>
              <a:rPr lang="pl-PL" dirty="0">
                <a:latin typeface="Berylium" panose="02040602060501010103" pitchFamily="18" charset="-18"/>
              </a:rPr>
              <a:t>, 1320 r</a:t>
            </a:r>
            <a:r>
              <a:rPr lang="pl-PL" dirty="0" smtClean="0">
                <a:latin typeface="Berylium" panose="02040602060501010103" pitchFamily="18" charset="-18"/>
              </a:rPr>
              <a:t>., </a:t>
            </a:r>
            <a:r>
              <a:rPr lang="pl-PL" dirty="0" err="1" smtClean="0">
                <a:latin typeface="Berylium" panose="02040602060501010103" pitchFamily="18" charset="-18"/>
              </a:rPr>
              <a:t>DmWr</a:t>
            </a:r>
            <a:r>
              <a:rPr lang="pl-PL" dirty="0" smtClean="0">
                <a:latin typeface="Berylium" panose="02040602060501010103" pitchFamily="18" charset="-18"/>
              </a:rPr>
              <a:t>., </a:t>
            </a:r>
            <a:r>
              <a:rPr lang="pl-PL" dirty="0">
                <a:latin typeface="Berylium" panose="02040602060501010103" pitchFamily="18" charset="-18"/>
              </a:rPr>
              <a:t>nr 154</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Reinholda </a:t>
            </a:r>
            <a:r>
              <a:rPr lang="pl-PL" sz="1800" b="1" dirty="0" err="1">
                <a:latin typeface="Berylium" panose="02040602060501010103" pitchFamily="18" charset="-18"/>
              </a:rPr>
              <a:t>Quasa</a:t>
            </a:r>
            <a:r>
              <a:rPr lang="pl-PL" sz="1800" dirty="0">
                <a:latin typeface="Berylium" panose="02040602060501010103" pitchFamily="18" charset="-18"/>
              </a:rPr>
              <a:t> zachowana przy jego dokumencie z 29 I 1320 r. wystawionym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Namysłowie, poświadczającym sprzedaż dóbr ziemskich przez wystawcę dokumentu i inne osoby</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pełnym herbem],</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na której trzy dzwonki (romby) w roztrój, przykryta hełmem garnczkowym na wprost ze skomplikowanym klejnotem w kształcie sterczących ku górze po jego bokach i wchodzących na otok skrzydeł przedzielonych dwoma pasami oraz spływających zeń na boki pióropuszami. Między skrzydłami </a:t>
            </a:r>
            <a:r>
              <a:rPr lang="pl-PL" sz="1800" dirty="0" err="1">
                <a:latin typeface="Berylium" panose="02040602060501010103" pitchFamily="18" charset="-18"/>
              </a:rPr>
              <a:t>cymeru</a:t>
            </a:r>
            <a:r>
              <a:rPr lang="pl-PL" sz="1800" dirty="0">
                <a:latin typeface="Berylium" panose="02040602060501010103" pitchFamily="18" charset="-18"/>
              </a:rPr>
              <a:t> majuskuła S będąca ostatnią literą </a:t>
            </a:r>
            <a:r>
              <a:rPr lang="pl-PL" sz="1800" dirty="0" err="1">
                <a:latin typeface="Berylium" panose="02040602060501010103" pitchFamily="18" charset="-18"/>
              </a:rPr>
              <a:t>napieczętnej</a:t>
            </a:r>
            <a:r>
              <a:rPr lang="pl-PL" sz="1800" dirty="0">
                <a:latin typeface="Berylium" panose="02040602060501010103" pitchFamily="18" charset="-18"/>
              </a:rPr>
              <a:t> legendy. </a:t>
            </a:r>
          </a:p>
          <a:p>
            <a:pPr marL="0" indent="0" algn="just">
              <a:buNone/>
            </a:pPr>
            <a:r>
              <a:rPr lang="pl-PL" sz="1800" dirty="0">
                <a:latin typeface="Berylium" panose="02040602060501010103" pitchFamily="18" charset="-18"/>
              </a:rPr>
              <a:t>Napis majuskułą gotycką: S . REYNOLDI D(i)C(t)I QVA/S/”:</a:t>
            </a:r>
          </a:p>
          <a:p>
            <a:pPr marL="0" indent="0" algn="just">
              <a:buNone/>
            </a:pPr>
            <a:r>
              <a:rPr lang="pl-PL" sz="1600" dirty="0">
                <a:latin typeface="Berylium" panose="02040602060501010103" pitchFamily="18" charset="-18"/>
              </a:rPr>
              <a:t>Marek Wójcik, </a:t>
            </a:r>
            <a:r>
              <a:rPr lang="pl-PL" sz="1600" i="1" dirty="0">
                <a:latin typeface="Berylium" panose="02040602060501010103" pitchFamily="18" charset="-18"/>
              </a:rPr>
              <a:t>Pieczęcie rycerstwa śląskiego w dobie </a:t>
            </a:r>
            <a:r>
              <a:rPr lang="pl-PL" sz="1600" i="1" dirty="0" err="1">
                <a:latin typeface="Berylium" panose="02040602060501010103" pitchFamily="18" charset="-18"/>
              </a:rPr>
              <a:t>przedhusyckiej</a:t>
            </a:r>
            <a:r>
              <a:rPr lang="pl-PL" sz="1600" dirty="0">
                <a:latin typeface="Berylium" panose="02040602060501010103" pitchFamily="18" charset="-18"/>
              </a:rPr>
              <a:t>, t. 2, Wrocław 2018, </a:t>
            </a:r>
            <a:r>
              <a:rPr lang="pl-PL" sz="1600" dirty="0" smtClean="0">
                <a:latin typeface="Berylium" panose="02040602060501010103" pitchFamily="18" charset="-18"/>
              </a:rPr>
              <a:t>s</a:t>
            </a:r>
            <a:r>
              <a:rPr lang="pl-PL" sz="1600" dirty="0">
                <a:latin typeface="Berylium" panose="02040602060501010103" pitchFamily="18" charset="-18"/>
              </a:rPr>
              <a:t>. 606-607, nr 577.</a:t>
            </a:r>
          </a:p>
          <a:p>
            <a:pPr marL="0" indent="0" algn="just">
              <a:buNone/>
            </a:pPr>
            <a:r>
              <a:rPr lang="pl-PL" sz="1800" b="1" dirty="0">
                <a:latin typeface="Berylium" panose="02040602060501010103" pitchFamily="18" charset="-18"/>
              </a:rPr>
              <a:t>Godło z dominującym motywem roślinnym, astronomicznym, abstrakcyjnym i in</a:t>
            </a:r>
            <a:r>
              <a:rPr lang="pl-PL" sz="1800" b="1"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Romb, figura geometryczna występująca w heraldyce, zazwyczaj nie pojedynczo, tutaj być może jako trzy dzwony, symbole komunikacji pomiędzy ziemią a niebem odpędzające złe moce. Złożone w roztrój (rosochę) symbolizują również Trójcę Świętą, trzy cnoty chrześcijańskie i trzy powinności rycerskie: służby Bogu, seniorowi i pani swego serca.</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naturalny, jasny i przejrzysty. Podwieszona zielono-czerwonym sznurze</a:t>
            </a:r>
            <a:r>
              <a:rPr lang="pl-PL" sz="1600" dirty="0" smtClean="0">
                <a:latin typeface="Berylium" panose="02040602060501010103" pitchFamily="18" charset="-18"/>
              </a:rPr>
              <a:t>.</a:t>
            </a:r>
          </a:p>
          <a:p>
            <a:pPr marL="0" indent="0">
              <a:buNone/>
            </a:pPr>
            <a:endParaRPr lang="pl-PL" sz="1600" b="1" dirty="0" smtClean="0">
              <a:latin typeface="Berylium" panose="02040602060501010103" pitchFamily="18" charset="-18"/>
            </a:endParaRPr>
          </a:p>
          <a:p>
            <a:pPr marL="0" indent="0">
              <a:buNone/>
            </a:pPr>
            <a:r>
              <a:rPr lang="pl-PL" sz="1600" b="1" dirty="0" smtClean="0">
                <a:latin typeface="Berylium" panose="02040602060501010103" pitchFamily="18" charset="-18"/>
              </a:rPr>
              <a:t>Wymiary</a:t>
            </a:r>
            <a:r>
              <a:rPr lang="pl-PL" sz="1600" b="1" dirty="0">
                <a:latin typeface="Berylium" panose="02040602060501010103" pitchFamily="18" charset="-18"/>
              </a:rPr>
              <a:t>:</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26 </a:t>
            </a:r>
            <a:r>
              <a:rPr lang="pl-PL" sz="1600" dirty="0" smtClean="0">
                <a:latin typeface="Berylium" panose="02040602060501010103" pitchFamily="18" charset="-18"/>
              </a:rPr>
              <a:t>mm</a:t>
            </a:r>
          </a:p>
          <a:p>
            <a:pPr marL="0" indent="0">
              <a:buNone/>
            </a:pPr>
            <a:r>
              <a:rPr lang="pl-PL" sz="1600" dirty="0" smtClean="0">
                <a:latin typeface="Berylium" panose="02040602060501010103" pitchFamily="18" charset="-18"/>
              </a:rPr>
              <a:t> </a:t>
            </a:r>
          </a:p>
          <a:p>
            <a:pPr marL="0" indent="0">
              <a:buNone/>
            </a:pPr>
            <a:endParaRPr lang="pl-PL" sz="1600" dirty="0" smtClean="0">
              <a:latin typeface="Berylium" panose="02040602060501010103" pitchFamily="18" charset="-18"/>
            </a:endParaRPr>
          </a:p>
          <a:p>
            <a:pPr marL="0" indent="0">
              <a:buNone/>
            </a:pPr>
            <a:r>
              <a:rPr lang="pl-PL" sz="1600" b="1" dirty="0" smtClean="0">
                <a:latin typeface="Berylium" panose="02040602060501010103" pitchFamily="18" charset="-18"/>
              </a:rPr>
              <a:t>Dalsza </a:t>
            </a:r>
            <a:r>
              <a:rPr lang="pl-PL" sz="1600" b="1" dirty="0">
                <a:latin typeface="Berylium" panose="02040602060501010103" pitchFamily="18" charset="-18"/>
              </a:rPr>
              <a:t>literatura:</a:t>
            </a:r>
            <a:endParaRPr lang="pl-PL" sz="1600" dirty="0">
              <a:latin typeface="Berylium" panose="02040602060501010103" pitchFamily="18" charset="-18"/>
            </a:endParaRPr>
          </a:p>
          <a:p>
            <a:pPr marL="0" indent="0">
              <a:buNone/>
            </a:pPr>
            <a:r>
              <a:rPr lang="pl-PL" sz="1600" dirty="0" smtClean="0">
                <a:latin typeface="Berylium" panose="02040602060501010103" pitchFamily="18" charset="-18"/>
              </a:rPr>
              <a:t>Tomasz </a:t>
            </a:r>
            <a:r>
              <a:rPr lang="pl-PL" sz="1600" dirty="0">
                <a:latin typeface="Berylium" panose="02040602060501010103" pitchFamily="18" charset="-18"/>
              </a:rPr>
              <a:t>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269-270.</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Racibórz 2014, s. 93, nr 1414.</a:t>
            </a:r>
          </a:p>
          <a:p>
            <a:pPr marL="0" indent="0">
              <a:buNone/>
            </a:pPr>
            <a:r>
              <a:rPr lang="pl-PL" sz="1600" dirty="0">
                <a:latin typeface="Berylium" panose="02040602060501010103" pitchFamily="18" charset="-18"/>
              </a:rPr>
              <a:t>Alfred Znamierowski, </a:t>
            </a:r>
            <a:r>
              <a:rPr lang="pl-PL" sz="1600" i="1" dirty="0">
                <a:latin typeface="Berylium" panose="02040602060501010103" pitchFamily="18" charset="-18"/>
              </a:rPr>
              <a:t>Heraldyka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s. 94, 354.</a:t>
            </a:r>
            <a:endParaRPr lang="pl-PL" sz="1500" dirty="0">
              <a:latin typeface="Berylium" panose="02040602060501010103" pitchFamily="18" charset="-18"/>
            </a:endParaRPr>
          </a:p>
        </p:txBody>
      </p:sp>
    </p:spTree>
    <p:extLst>
      <p:ext uri="{BB962C8B-B14F-4D97-AF65-F5344CB8AC3E}">
        <p14:creationId xmlns:p14="http://schemas.microsoft.com/office/powerpoint/2010/main" val="42479496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fontScale="90000"/>
          </a:bodyPr>
          <a:lstStyle/>
          <a:p>
            <a:pPr>
              <a:spcAft>
                <a:spcPts val="0"/>
              </a:spcAft>
            </a:pPr>
            <a:r>
              <a:rPr lang="pl-PL" dirty="0" smtClean="0">
                <a:latin typeface="Berylium" panose="02040602060501010103" pitchFamily="18" charset="-18"/>
              </a:rPr>
              <a:t>Konrad z Głogówka </a:t>
            </a:r>
            <a:br>
              <a:rPr lang="pl-PL" dirty="0" smtClean="0">
                <a:latin typeface="Berylium" panose="02040602060501010103" pitchFamily="18" charset="-18"/>
              </a:rPr>
            </a:br>
            <a:r>
              <a:rPr lang="pl-PL" dirty="0" smtClean="0">
                <a:latin typeface="Berylium" panose="02040602060501010103" pitchFamily="18" charset="-18"/>
              </a:rPr>
              <a:t>(wójt</a:t>
            </a:r>
            <a:r>
              <a:rPr lang="pl-PL" dirty="0">
                <a:latin typeface="Berylium" panose="02040602060501010103" pitchFamily="18" charset="-18"/>
              </a:rPr>
              <a:t> </a:t>
            </a:r>
            <a:r>
              <a:rPr lang="pl-PL" dirty="0" smtClean="0">
                <a:latin typeface="Berylium" panose="02040602060501010103" pitchFamily="18" charset="-18"/>
              </a:rPr>
              <a:t>dziedziczny), 1298 r.,</a:t>
            </a:r>
            <a:br>
              <a:rPr lang="pl-PL" dirty="0" smtClean="0">
                <a:latin typeface="Berylium" panose="02040602060501010103" pitchFamily="18" charset="-18"/>
              </a:rPr>
            </a:br>
            <a:r>
              <a:rPr lang="pl-PL" dirty="0" smtClean="0">
                <a:latin typeface="Berylium" panose="02040602060501010103" pitchFamily="18" charset="-18"/>
              </a:rPr>
              <a:t>rep. 91, sygn. 116 (127)</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485089" y="5807034"/>
            <a:ext cx="5706910" cy="1065903"/>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7" name="Symbol zastępczy zawartości 6">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6019893" cy="4013261"/>
          </a:xfrm>
        </p:spPr>
      </p:pic>
      <p:pic>
        <p:nvPicPr>
          <p:cNvPr id="9" name="Symbol zastępczy zawartości 8">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485089" y="1"/>
            <a:ext cx="5706911" cy="5807033"/>
          </a:xfrm>
        </p:spPr>
      </p:pic>
    </p:spTree>
    <p:extLst>
      <p:ext uri="{BB962C8B-B14F-4D97-AF65-F5344CB8AC3E}">
        <p14:creationId xmlns:p14="http://schemas.microsoft.com/office/powerpoint/2010/main" val="2363112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rmAutofit/>
          </a:bodyPr>
          <a:lstStyle/>
          <a:p>
            <a:pPr algn="ctr"/>
            <a:r>
              <a:rPr lang="pl-PL" dirty="0">
                <a:latin typeface="Berylium" panose="02040602060501010103" pitchFamily="18" charset="-18"/>
              </a:rPr>
              <a:t>Mojek z Byczenia, 1295 r</a:t>
            </a:r>
            <a:r>
              <a:rPr lang="pl-PL" dirty="0" smtClean="0">
                <a:latin typeface="Berylium" panose="02040602060501010103" pitchFamily="18" charset="-18"/>
              </a:rPr>
              <a:t>., rep</a:t>
            </a:r>
            <a:r>
              <a:rPr lang="pl-PL" dirty="0">
                <a:latin typeface="Berylium" panose="02040602060501010103" pitchFamily="18" charset="-18"/>
              </a:rPr>
              <a:t>. 88, sygn. 23 (51)</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buNone/>
            </a:pPr>
            <a:r>
              <a:rPr lang="pl-PL" sz="1800" dirty="0">
                <a:latin typeface="Berylium" panose="02040602060501010103" pitchFamily="18" charset="-18"/>
              </a:rPr>
              <a:t>Odcisk pieczęci </a:t>
            </a:r>
            <a:r>
              <a:rPr lang="pl-PL" sz="1800" b="1" dirty="0">
                <a:latin typeface="Berylium" panose="02040602060501010103" pitchFamily="18" charset="-18"/>
              </a:rPr>
              <a:t>Mojka z Byczenia</a:t>
            </a:r>
            <a:r>
              <a:rPr lang="pl-PL" sz="1800" dirty="0">
                <a:latin typeface="Berylium" panose="02040602060501010103" pitchFamily="18" charset="-18"/>
              </a:rPr>
              <a:t> przy dokumencie z 1 X 1295, na którym protonotariusz księcia Bolka Świdnickiego, Zygfryd poświadcza wraz z innymi wcześniejszy dokument Mojka z 12.04.1293 r</a:t>
            </a:r>
            <a:r>
              <a:rPr lang="pl-PL" sz="1800" dirty="0" smtClean="0">
                <a:latin typeface="Berylium" panose="02040602060501010103" pitchFamily="18" charset="-18"/>
              </a:rPr>
              <a:t>.</a:t>
            </a:r>
            <a:endParaRPr lang="pl-PL" sz="1800" dirty="0">
              <a:latin typeface="Berylium" panose="02040602060501010103" pitchFamily="18" charset="-18"/>
            </a:endParaRPr>
          </a:p>
          <a:p>
            <a:pPr marL="0" indent="0">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buNone/>
            </a:pPr>
            <a:r>
              <a:rPr lang="pl-PL" sz="1800" dirty="0" smtClean="0">
                <a:latin typeface="Berylium" panose="02040602060501010103" pitchFamily="18" charset="-18"/>
              </a:rPr>
              <a:t>„</a:t>
            </a:r>
            <a:r>
              <a:rPr lang="pl-PL" sz="1800" u="sng" dirty="0">
                <a:latin typeface="Berylium" panose="02040602060501010103" pitchFamily="18" charset="-18"/>
              </a:rPr>
              <a:t>Tarczowa pieczęć herbowa z godłem.</a:t>
            </a:r>
            <a:r>
              <a:rPr lang="pl-PL" sz="1800" dirty="0">
                <a:latin typeface="Berylium" panose="02040602060501010103" pitchFamily="18" charset="-18"/>
              </a:rPr>
              <a:t> </a:t>
            </a:r>
          </a:p>
          <a:p>
            <a:pPr marL="0" indent="0">
              <a:buNone/>
            </a:pPr>
            <a:r>
              <a:rPr lang="pl-PL" sz="1800" dirty="0">
                <a:latin typeface="Berylium" panose="02040602060501010103" pitchFamily="18" charset="-18"/>
              </a:rPr>
              <a:t>W polu pieczęci gwiazda o ośmiu promieniach z rozwidlonymi na kształt </a:t>
            </a:r>
            <a:r>
              <a:rPr lang="pl-PL" sz="1800" dirty="0" smtClean="0">
                <a:latin typeface="Berylium" panose="02040602060501010103" pitchFamily="18" charset="-18"/>
              </a:rPr>
              <a:t>pióropuszy końcami</a:t>
            </a:r>
            <a:r>
              <a:rPr lang="pl-PL" sz="1800" dirty="0">
                <a:latin typeface="Berylium" panose="02040602060501010103" pitchFamily="18" charset="-18"/>
              </a:rPr>
              <a:t>.</a:t>
            </a:r>
          </a:p>
          <a:p>
            <a:pPr marL="0" indent="0">
              <a:buNone/>
            </a:pPr>
            <a:r>
              <a:rPr lang="pl-PL" sz="1800" dirty="0">
                <a:latin typeface="Berylium" panose="02040602060501010103" pitchFamily="18" charset="-18"/>
              </a:rPr>
              <a:t>Napis majuskułą gotycką: S o MOICONIS o DE o BICEN”:</a:t>
            </a:r>
          </a:p>
          <a:p>
            <a:pPr marL="0" indent="0">
              <a:buNone/>
            </a:pPr>
            <a:r>
              <a:rPr lang="pl-PL" sz="1800" dirty="0">
                <a:latin typeface="Berylium" panose="02040602060501010103" pitchFamily="18" charset="-18"/>
              </a:rPr>
              <a:t>Marek Wójcik, </a:t>
            </a:r>
            <a:r>
              <a:rPr lang="pl-PL" sz="1800" i="1" dirty="0">
                <a:latin typeface="Berylium" panose="02040602060501010103" pitchFamily="18" charset="-18"/>
              </a:rPr>
              <a:t>Pieczęcie rycerstwa śląskiego w dobie </a:t>
            </a:r>
            <a:r>
              <a:rPr lang="pl-PL" sz="1800" i="1" dirty="0" err="1">
                <a:latin typeface="Berylium" panose="02040602060501010103" pitchFamily="18" charset="-18"/>
              </a:rPr>
              <a:t>przedhusyckiej</a:t>
            </a:r>
            <a:r>
              <a:rPr lang="pl-PL" sz="1800" dirty="0">
                <a:latin typeface="Berylium" panose="02040602060501010103" pitchFamily="18" charset="-18"/>
              </a:rPr>
              <a:t>, t. 1, Wrocław 2018, </a:t>
            </a:r>
            <a:r>
              <a:rPr lang="pl-PL" sz="1800" dirty="0" smtClean="0">
                <a:latin typeface="Berylium" panose="02040602060501010103" pitchFamily="18" charset="-18"/>
              </a:rPr>
              <a:t>s</a:t>
            </a:r>
            <a:r>
              <a:rPr lang="pl-PL" sz="1800" dirty="0">
                <a:latin typeface="Berylium" panose="02040602060501010103" pitchFamily="18" charset="-18"/>
              </a:rPr>
              <a:t>. 198-199, nr 117.</a:t>
            </a:r>
          </a:p>
          <a:p>
            <a:pPr marL="0" indent="0">
              <a:buNone/>
            </a:pPr>
            <a:r>
              <a:rPr lang="pl-PL" sz="1800" b="1" dirty="0">
                <a:latin typeface="Berylium" panose="02040602060501010103" pitchFamily="18" charset="-18"/>
              </a:rPr>
              <a:t>Godło z dominującym motywem roślinnym, astronomicznym, abstrakcyjnym i in.</a:t>
            </a:r>
            <a:endParaRPr lang="pl-PL" sz="1800" dirty="0">
              <a:latin typeface="Berylium" panose="02040602060501010103" pitchFamily="18" charset="-18"/>
            </a:endParaRPr>
          </a:p>
          <a:p>
            <a:pPr marL="0" indent="0">
              <a:buNone/>
            </a:pPr>
            <a:r>
              <a:rPr lang="pl-PL" sz="1800" dirty="0">
                <a:latin typeface="Berylium" panose="02040602060501010103" pitchFamily="18" charset="-18"/>
              </a:rPr>
              <a:t> </a:t>
            </a:r>
          </a:p>
          <a:p>
            <a:pPr marL="0" indent="0">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buNone/>
            </a:pPr>
            <a:r>
              <a:rPr lang="pl-PL" sz="1800" dirty="0">
                <a:latin typeface="Berylium" panose="02040602060501010103" pitchFamily="18" charset="-18"/>
              </a:rPr>
              <a:t>Gwiazda związana jest z symboliką Boga-Stwórcy (sześciopromienna) oraz święta Trzech Króli (betlejemska, pięciopromienna). Najczęściej spotyka się w heraldyce gwiazdę sześciopromienną, ośmiopromienne gwiazdy symbolizowały w starożytności sumeryjską boginię-matkę miłości i wojny </a:t>
            </a:r>
            <a:r>
              <a:rPr lang="pl-PL" sz="1800" dirty="0" err="1">
                <a:latin typeface="Berylium" panose="02040602060501010103" pitchFamily="18" charset="-18"/>
              </a:rPr>
              <a:t>Inannę</a:t>
            </a:r>
            <a:r>
              <a:rPr lang="pl-PL" sz="1800" dirty="0">
                <a:latin typeface="Berylium" panose="02040602060501010103" pitchFamily="18" charset="-18"/>
              </a:rPr>
              <a:t> oraz babilońską Isztar, wiązaną z planetą Wenus</a:t>
            </a:r>
            <a:r>
              <a:rPr lang="pl-PL" sz="1800" dirty="0" smtClean="0">
                <a:latin typeface="Berylium" panose="02040602060501010103" pitchFamily="18" charset="-18"/>
              </a:rPr>
              <a:t>.</a:t>
            </a:r>
            <a:r>
              <a:rPr lang="pl-PL" sz="1800" b="1" dirty="0">
                <a:latin typeface="Berylium" panose="02040602060501010103" pitchFamily="18" charset="-18"/>
              </a:rPr>
              <a:t> </a:t>
            </a: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500" b="1" dirty="0">
                <a:latin typeface="Berylium" panose="02040602060501010103" pitchFamily="18" charset="-18"/>
              </a:rPr>
              <a:t>Materiał:</a:t>
            </a:r>
            <a:endParaRPr lang="pl-PL" sz="1500" dirty="0">
              <a:latin typeface="Berylium" panose="02040602060501010103" pitchFamily="18" charset="-18"/>
            </a:endParaRPr>
          </a:p>
          <a:p>
            <a:pPr marL="0" indent="0">
              <a:buNone/>
            </a:pPr>
            <a:r>
              <a:rPr lang="pl-PL" sz="1500" dirty="0">
                <a:latin typeface="Berylium" panose="02040602060501010103" pitchFamily="18" charset="-18"/>
              </a:rPr>
              <a:t>Wosk naturalny, matowy. Podwieszona na czerwonym sznurze</a:t>
            </a:r>
            <a:r>
              <a:rPr lang="pl-PL" sz="1500" dirty="0" smtClean="0">
                <a:latin typeface="Berylium" panose="02040602060501010103" pitchFamily="18" charset="-18"/>
              </a:rPr>
              <a:t>.</a:t>
            </a:r>
          </a:p>
          <a:p>
            <a:pPr marL="0" indent="0">
              <a:buNone/>
            </a:pPr>
            <a:r>
              <a:rPr lang="pl-PL" sz="1500" b="1" dirty="0" smtClean="0">
                <a:latin typeface="Berylium" panose="02040602060501010103" pitchFamily="18" charset="-18"/>
              </a:rPr>
              <a:t>Wymiary</a:t>
            </a:r>
            <a:r>
              <a:rPr lang="pl-PL" sz="1500" b="1" dirty="0">
                <a:latin typeface="Berylium" panose="02040602060501010103" pitchFamily="18" charset="-18"/>
              </a:rPr>
              <a:t>:</a:t>
            </a:r>
            <a:endParaRPr lang="pl-PL" sz="1500" dirty="0">
              <a:latin typeface="Berylium" panose="02040602060501010103" pitchFamily="18" charset="-18"/>
            </a:endParaRPr>
          </a:p>
          <a:p>
            <a:pPr marL="0" indent="0">
              <a:buNone/>
            </a:pPr>
            <a:r>
              <a:rPr lang="pl-PL" sz="1500" dirty="0">
                <a:latin typeface="Berylium" panose="02040602060501010103" pitchFamily="18" charset="-18"/>
              </a:rPr>
              <a:t>43 mm x 38 </a:t>
            </a:r>
            <a:r>
              <a:rPr lang="pl-PL" sz="1500" dirty="0" smtClean="0">
                <a:latin typeface="Berylium" panose="02040602060501010103" pitchFamily="18" charset="-18"/>
              </a:rPr>
              <a:t>mm</a:t>
            </a:r>
          </a:p>
          <a:p>
            <a:pPr marL="0" indent="0">
              <a:buNone/>
            </a:pPr>
            <a:r>
              <a:rPr lang="pl-PL" sz="1500" dirty="0" smtClean="0">
                <a:latin typeface="Berylium" panose="02040602060501010103" pitchFamily="18" charset="-18"/>
              </a:rPr>
              <a:t> </a:t>
            </a:r>
          </a:p>
          <a:p>
            <a:pPr marL="0" indent="0">
              <a:buNone/>
            </a:pPr>
            <a:r>
              <a:rPr lang="pl-PL" sz="1500" b="1" dirty="0" smtClean="0">
                <a:latin typeface="Berylium" panose="02040602060501010103" pitchFamily="18" charset="-18"/>
              </a:rPr>
              <a:t>Dalsza </a:t>
            </a:r>
            <a:r>
              <a:rPr lang="pl-PL" sz="1500" b="1" dirty="0">
                <a:latin typeface="Berylium" panose="02040602060501010103" pitchFamily="18" charset="-18"/>
              </a:rPr>
              <a:t>literatura:</a:t>
            </a:r>
            <a:endParaRPr lang="pl-PL" sz="1500" dirty="0">
              <a:latin typeface="Berylium" panose="02040602060501010103" pitchFamily="18" charset="-18"/>
            </a:endParaRPr>
          </a:p>
          <a:p>
            <a:pPr marL="0" indent="0">
              <a:buNone/>
            </a:pPr>
            <a:r>
              <a:rPr lang="pl-PL" sz="1500" dirty="0">
                <a:latin typeface="Berylium" panose="02040602060501010103" pitchFamily="18" charset="-18"/>
              </a:rPr>
              <a:t>Marek </a:t>
            </a:r>
            <a:r>
              <a:rPr lang="pl-PL" sz="1500" dirty="0" err="1">
                <a:latin typeface="Berylium" panose="02040602060501010103" pitchFamily="18" charset="-18"/>
              </a:rPr>
              <a:t>Cetwiński</a:t>
            </a:r>
            <a:r>
              <a:rPr lang="pl-PL" sz="1500" dirty="0">
                <a:latin typeface="Berylium" panose="02040602060501010103" pitchFamily="18" charset="-18"/>
              </a:rPr>
              <a:t>, </a:t>
            </a:r>
            <a:r>
              <a:rPr lang="pl-PL" sz="1500" i="1" dirty="0">
                <a:latin typeface="Berylium" panose="02040602060501010103" pitchFamily="18" charset="-18"/>
              </a:rPr>
              <a:t>Rycerstwo śląskie do końca XIII w.: biogramy i rodowody</a:t>
            </a:r>
            <a:r>
              <a:rPr lang="pl-PL" sz="1500" dirty="0">
                <a:latin typeface="Berylium" panose="02040602060501010103" pitchFamily="18" charset="-18"/>
              </a:rPr>
              <a:t>, Wrocław 1982, </a:t>
            </a:r>
            <a:r>
              <a:rPr lang="pl-PL" sz="1500" dirty="0" smtClean="0">
                <a:latin typeface="Berylium" panose="02040602060501010103" pitchFamily="18" charset="-18"/>
              </a:rPr>
              <a:t>s</a:t>
            </a:r>
            <a:r>
              <a:rPr lang="pl-PL" sz="1500" dirty="0">
                <a:latin typeface="Berylium" panose="02040602060501010103" pitchFamily="18" charset="-18"/>
              </a:rPr>
              <a:t>. </a:t>
            </a:r>
            <a:r>
              <a:rPr lang="pl-PL" sz="1500" dirty="0" smtClean="0">
                <a:latin typeface="Berylium" panose="02040602060501010103" pitchFamily="18" charset="-18"/>
              </a:rPr>
              <a:t>151, </a:t>
            </a:r>
            <a:r>
              <a:rPr lang="pl-PL" sz="1500" dirty="0">
                <a:latin typeface="Berylium" panose="02040602060501010103" pitchFamily="18" charset="-18"/>
              </a:rPr>
              <a:t>nr </a:t>
            </a:r>
            <a:r>
              <a:rPr lang="pl-PL" sz="1500" dirty="0" smtClean="0">
                <a:latin typeface="Berylium" panose="02040602060501010103" pitchFamily="18" charset="-18"/>
              </a:rPr>
              <a:t>540.</a:t>
            </a:r>
            <a:endParaRPr lang="pl-PL" sz="1500" dirty="0">
              <a:latin typeface="Berylium" panose="02040602060501010103" pitchFamily="18" charset="-18"/>
            </a:endParaRPr>
          </a:p>
          <a:p>
            <a:pPr marL="0" indent="0">
              <a:buNone/>
            </a:pPr>
            <a:r>
              <a:rPr lang="pl-PL" sz="1500" dirty="0">
                <a:latin typeface="Berylium" panose="02040602060501010103" pitchFamily="18" charset="-18"/>
              </a:rPr>
              <a:t>Tomasz Jurek, </a:t>
            </a:r>
            <a:r>
              <a:rPr lang="pl-PL" sz="1500" i="1" dirty="0">
                <a:latin typeface="Berylium" panose="02040602060501010103" pitchFamily="18" charset="-18"/>
              </a:rPr>
              <a:t>Obce rycerstwo na Śląsku do połowy XIV wieku</a:t>
            </a:r>
            <a:r>
              <a:rPr lang="pl-PL" sz="1500" dirty="0">
                <a:latin typeface="Berylium" panose="02040602060501010103" pitchFamily="18" charset="-18"/>
              </a:rPr>
              <a:t>, Poznań 1996, s. 315.</a:t>
            </a:r>
          </a:p>
          <a:p>
            <a:pPr marL="0" indent="0">
              <a:buNone/>
            </a:pPr>
            <a:r>
              <a:rPr lang="de-DE" sz="1500" dirty="0">
                <a:latin typeface="Berylium" panose="02040602060501010103" pitchFamily="18" charset="-18"/>
              </a:rPr>
              <a:t>Paul </a:t>
            </a:r>
            <a:r>
              <a:rPr lang="de-DE" sz="1500" dirty="0" err="1">
                <a:latin typeface="Berylium" panose="02040602060501010103" pitchFamily="18" charset="-18"/>
              </a:rPr>
              <a:t>Pfotenhauer</a:t>
            </a:r>
            <a:r>
              <a:rPr lang="de-DE" sz="1500" dirty="0">
                <a:latin typeface="Berylium" panose="02040602060501010103" pitchFamily="18" charset="-18"/>
              </a:rPr>
              <a:t>, </a:t>
            </a:r>
            <a:r>
              <a:rPr lang="de-DE" sz="1500" i="1" dirty="0">
                <a:latin typeface="Berylium" panose="02040602060501010103" pitchFamily="18" charset="-18"/>
              </a:rPr>
              <a:t>Die schlesischen Siegel von 1250-1300 beziehentlich 1327</a:t>
            </a:r>
            <a:r>
              <a:rPr lang="de-DE" sz="1500" dirty="0">
                <a:latin typeface="Berylium" panose="02040602060501010103" pitchFamily="18" charset="-18"/>
              </a:rPr>
              <a:t>, Breslau 1879, </a:t>
            </a:r>
            <a:r>
              <a:rPr lang="de-DE" sz="1500" dirty="0" err="1" smtClean="0">
                <a:latin typeface="Berylium" panose="02040602060501010103" pitchFamily="18" charset="-18"/>
              </a:rPr>
              <a:t>tabl</a:t>
            </a:r>
            <a:r>
              <a:rPr lang="de-DE" sz="1500" dirty="0">
                <a:latin typeface="Berylium" panose="02040602060501010103" pitchFamily="18" charset="-18"/>
              </a:rPr>
              <a:t>. </a:t>
            </a:r>
            <a:r>
              <a:rPr lang="pl-PL" sz="1500" dirty="0">
                <a:latin typeface="Berylium" panose="02040602060501010103" pitchFamily="18" charset="-18"/>
              </a:rPr>
              <a:t>III, nr 26.</a:t>
            </a:r>
          </a:p>
          <a:p>
            <a:pPr marL="0" indent="0">
              <a:buNone/>
            </a:pPr>
            <a:r>
              <a:rPr lang="pl-PL" sz="1500" dirty="0">
                <a:latin typeface="Berylium" panose="02040602060501010103" pitchFamily="18" charset="-18"/>
              </a:rPr>
              <a:t>Roman Stelmach, </a:t>
            </a:r>
            <a:r>
              <a:rPr lang="pl-PL" sz="1500" i="1" dirty="0">
                <a:latin typeface="Berylium" panose="02040602060501010103" pitchFamily="18" charset="-18"/>
              </a:rPr>
              <a:t>Katalog średniowiecznych dokumentów przechowywanych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w </a:t>
            </a:r>
            <a:r>
              <a:rPr lang="pl-PL" sz="1500" i="1" dirty="0">
                <a:latin typeface="Berylium" panose="02040602060501010103" pitchFamily="18" charset="-18"/>
              </a:rPr>
              <a:t>Archiwum Państwowym we Wrocławiu</a:t>
            </a:r>
            <a:r>
              <a:rPr lang="pl-PL" sz="1500" dirty="0">
                <a:latin typeface="Berylium" panose="02040602060501010103" pitchFamily="18" charset="-18"/>
              </a:rPr>
              <a:t>, Racibórz 2014, </a:t>
            </a:r>
            <a:r>
              <a:rPr lang="pl-PL" sz="1500" dirty="0" smtClean="0">
                <a:latin typeface="Berylium" panose="02040602060501010103" pitchFamily="18" charset="-18"/>
              </a:rPr>
              <a:t>s</a:t>
            </a:r>
            <a:r>
              <a:rPr lang="pl-PL" sz="1500" dirty="0">
                <a:latin typeface="Berylium" panose="02040602060501010103" pitchFamily="18" charset="-18"/>
              </a:rPr>
              <a:t>. 63, nr 791.</a:t>
            </a:r>
          </a:p>
          <a:p>
            <a:pPr marL="0" indent="0">
              <a:buNone/>
            </a:pPr>
            <a:r>
              <a:rPr lang="pl-PL" sz="1500" dirty="0">
                <a:latin typeface="Berylium" panose="02040602060501010103" pitchFamily="18" charset="-18"/>
              </a:rPr>
              <a:t>Alfred Znamierowski, </a:t>
            </a:r>
            <a:r>
              <a:rPr lang="pl-PL" sz="1500" i="1" dirty="0">
                <a:latin typeface="Berylium" panose="02040602060501010103" pitchFamily="18" charset="-18"/>
              </a:rPr>
              <a:t>Heraldyka </a:t>
            </a:r>
            <a:r>
              <a:rPr lang="pl-PL" sz="1500" i="1" dirty="0" smtClean="0">
                <a:latin typeface="Berylium" panose="02040602060501010103" pitchFamily="18" charset="-18"/>
              </a:rPr>
              <a:t/>
            </a:r>
            <a:br>
              <a:rPr lang="pl-PL" sz="1500" i="1" dirty="0" smtClean="0">
                <a:latin typeface="Berylium" panose="02040602060501010103" pitchFamily="18" charset="-18"/>
              </a:rPr>
            </a:br>
            <a:r>
              <a:rPr lang="pl-PL" sz="1500" i="1" dirty="0" smtClean="0">
                <a:latin typeface="Berylium" panose="02040602060501010103" pitchFamily="18" charset="-18"/>
              </a:rPr>
              <a:t>i </a:t>
            </a:r>
            <a:r>
              <a:rPr lang="pl-PL" sz="1500" i="1" dirty="0" err="1">
                <a:latin typeface="Berylium" panose="02040602060501010103" pitchFamily="18" charset="-18"/>
              </a:rPr>
              <a:t>weksylologia</a:t>
            </a:r>
            <a:r>
              <a:rPr lang="pl-PL" sz="1500" dirty="0">
                <a:latin typeface="Berylium" panose="02040602060501010103" pitchFamily="18" charset="-18"/>
              </a:rPr>
              <a:t>, Warszawa 2017, s. 134-135</a:t>
            </a:r>
          </a:p>
        </p:txBody>
      </p:sp>
    </p:spTree>
    <p:extLst>
      <p:ext uri="{BB962C8B-B14F-4D97-AF65-F5344CB8AC3E}">
        <p14:creationId xmlns:p14="http://schemas.microsoft.com/office/powerpoint/2010/main" val="26646601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Konrad z Głogówka </a:t>
            </a:r>
            <a:r>
              <a:rPr lang="pl-PL" dirty="0" smtClean="0">
                <a:latin typeface="Berylium" panose="02040602060501010103" pitchFamily="18" charset="-18"/>
              </a:rPr>
              <a:t>(</a:t>
            </a:r>
            <a:r>
              <a:rPr lang="pl-PL" dirty="0">
                <a:latin typeface="Berylium" panose="02040602060501010103" pitchFamily="18" charset="-18"/>
              </a:rPr>
              <a:t>wójt dziedziczny), 1298 r.,</a:t>
            </a:r>
            <a:br>
              <a:rPr lang="pl-PL" dirty="0">
                <a:latin typeface="Berylium" panose="02040602060501010103" pitchFamily="18" charset="-18"/>
              </a:rPr>
            </a:br>
            <a:r>
              <a:rPr lang="pl-PL" dirty="0">
                <a:latin typeface="Berylium" panose="02040602060501010103" pitchFamily="18" charset="-18"/>
              </a:rPr>
              <a:t>rep. 91, sygn. 116 (127)</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smtClean="0">
                <a:latin typeface="Berylium" panose="02040602060501010103" pitchFamily="18" charset="-18"/>
              </a:rPr>
              <a:t>Osoba i dokument:</a:t>
            </a:r>
            <a:endParaRPr lang="pl-PL" sz="1800" dirty="0" smtClean="0">
              <a:latin typeface="Berylium" panose="02040602060501010103" pitchFamily="18" charset="-18"/>
            </a:endParaRPr>
          </a:p>
          <a:p>
            <a:pPr marL="0" indent="0" algn="just">
              <a:buNone/>
            </a:pPr>
            <a:r>
              <a:rPr lang="pl-PL" sz="1800" dirty="0" smtClean="0">
                <a:latin typeface="Berylium" panose="02040602060501010103" pitchFamily="18" charset="-18"/>
              </a:rPr>
              <a:t>Pieczęć </a:t>
            </a:r>
            <a:r>
              <a:rPr lang="pl-PL" sz="1800" b="1" dirty="0" smtClean="0">
                <a:latin typeface="Berylium" panose="02040602060501010103" pitchFamily="18" charset="-18"/>
              </a:rPr>
              <a:t>Konrada, dziedzicznego wójta Głogówka</a:t>
            </a:r>
            <a:r>
              <a:rPr lang="pl-PL" sz="1800" dirty="0" smtClean="0">
                <a:latin typeface="Berylium" panose="02040602060501010103" pitchFamily="18" charset="-18"/>
              </a:rPr>
              <a:t>, który potwierdził zakończenie sporu o ziemię </a:t>
            </a:r>
            <a:br>
              <a:rPr lang="pl-PL" sz="1800" dirty="0" smtClean="0">
                <a:latin typeface="Berylium" panose="02040602060501010103" pitchFamily="18" charset="-18"/>
              </a:rPr>
            </a:br>
            <a:r>
              <a:rPr lang="pl-PL" sz="1800" dirty="0" smtClean="0">
                <a:latin typeface="Berylium" panose="02040602060501010103" pitchFamily="18" charset="-18"/>
              </a:rPr>
              <a:t>i rezygnację z dalszych roszczeń. Dokument wystawiony w Głogówku 2 II 1298 r.</a:t>
            </a:r>
          </a:p>
          <a:p>
            <a:pPr marL="0" indent="0" algn="just">
              <a:buNone/>
            </a:pPr>
            <a:r>
              <a:rPr lang="pl-PL" sz="1800" b="1" dirty="0" smtClean="0">
                <a:latin typeface="Berylium" panose="02040602060501010103" pitchFamily="18" charset="-18"/>
              </a:rPr>
              <a:t>Typ i opis heraldyczny:</a:t>
            </a:r>
            <a:endParaRPr lang="pl-PL" sz="1800" dirty="0" smtClean="0">
              <a:latin typeface="Berylium" panose="02040602060501010103" pitchFamily="18" charset="-18"/>
            </a:endParaRPr>
          </a:p>
          <a:p>
            <a:pPr marL="0" indent="0" algn="just">
              <a:buNone/>
            </a:pPr>
            <a:r>
              <a:rPr lang="pl-PL" sz="1800" dirty="0" smtClean="0">
                <a:latin typeface="Berylium" panose="02040602060501010103" pitchFamily="18" charset="-18"/>
              </a:rPr>
              <a:t>„</a:t>
            </a:r>
            <a:r>
              <a:rPr lang="pl-PL" sz="1800" u="sng" dirty="0" smtClean="0">
                <a:latin typeface="Berylium" panose="02040602060501010103" pitchFamily="18" charset="-18"/>
              </a:rPr>
              <a:t>Okrągła pieczęć herbowa z pełnym herbem.</a:t>
            </a:r>
            <a:r>
              <a:rPr lang="pl-PL" sz="1800" dirty="0" smtClean="0">
                <a:latin typeface="Berylium" panose="02040602060501010103" pitchFamily="18" charset="-18"/>
              </a:rPr>
              <a:t> </a:t>
            </a:r>
          </a:p>
          <a:p>
            <a:pPr marL="0" indent="0" algn="just">
              <a:buNone/>
            </a:pPr>
            <a:r>
              <a:rPr lang="pl-PL" sz="1800" dirty="0" smtClean="0">
                <a:latin typeface="Berylium" panose="02040602060501010103" pitchFamily="18" charset="-18"/>
              </a:rPr>
              <a:t>W polu pieczęci pochylona w prawo tarcza herbowa, na której trzy winiarskie noże w roztrój, przykryta hełmem rycerskim na wprost, ozdobionym po bokach klejnotem w postaci dwóch pióropuszy. </a:t>
            </a:r>
          </a:p>
          <a:p>
            <a:pPr marL="0" indent="0" algn="just">
              <a:buNone/>
            </a:pPr>
            <a:r>
              <a:rPr lang="pl-PL" sz="1800" dirty="0" smtClean="0">
                <a:latin typeface="Berylium" panose="02040602060501010103" pitchFamily="18" charset="-18"/>
              </a:rPr>
              <a:t>Napis majuskułą gotycką: + S . CVNRA[DI . </a:t>
            </a:r>
            <a:r>
              <a:rPr lang="de-DE" sz="1800" dirty="0" smtClean="0">
                <a:latin typeface="Berylium" panose="02040602060501010103" pitchFamily="18" charset="-18"/>
              </a:rPr>
              <a:t>ADV]OCAI . D(e) . GLOGOV”:</a:t>
            </a:r>
            <a:endParaRPr lang="pl-PL" sz="1800" dirty="0" smtClean="0">
              <a:latin typeface="Berylium" panose="02040602060501010103" pitchFamily="18" charset="-18"/>
            </a:endParaRPr>
          </a:p>
          <a:p>
            <a:pPr marL="0" indent="0" algn="just">
              <a:buNone/>
            </a:pPr>
            <a:r>
              <a:rPr lang="pl-PL" sz="1800" dirty="0" smtClean="0">
                <a:latin typeface="Berylium" panose="02040602060501010103" pitchFamily="18" charset="-18"/>
              </a:rPr>
              <a:t>Marek Wójcik, </a:t>
            </a:r>
            <a:r>
              <a:rPr lang="pl-PL" sz="1800" i="1" dirty="0" smtClean="0">
                <a:latin typeface="Berylium" panose="02040602060501010103" pitchFamily="18" charset="-18"/>
              </a:rPr>
              <a:t>Pieczęcie rycerstwa śląskiego w dobie </a:t>
            </a:r>
            <a:r>
              <a:rPr lang="pl-PL" sz="1800" i="1" dirty="0" err="1" smtClean="0">
                <a:latin typeface="Berylium" panose="02040602060501010103" pitchFamily="18" charset="-18"/>
              </a:rPr>
              <a:t>przedhusyckiej</a:t>
            </a:r>
            <a:r>
              <a:rPr lang="pl-PL" sz="1800" dirty="0" smtClean="0">
                <a:latin typeface="Berylium" panose="02040602060501010103" pitchFamily="18" charset="-18"/>
              </a:rPr>
              <a:t>, t. 1, Wrocław 2018, </a:t>
            </a:r>
            <a:br>
              <a:rPr lang="pl-PL" sz="1800" dirty="0" smtClean="0">
                <a:latin typeface="Berylium" panose="02040602060501010103" pitchFamily="18" charset="-18"/>
              </a:rPr>
            </a:br>
            <a:r>
              <a:rPr lang="pl-PL" sz="1800" dirty="0" smtClean="0">
                <a:latin typeface="Berylium" panose="02040602060501010103" pitchFamily="18" charset="-18"/>
              </a:rPr>
              <a:t>s. 289-290, nr 229.</a:t>
            </a:r>
          </a:p>
          <a:p>
            <a:pPr marL="0" indent="0" algn="just">
              <a:buNone/>
            </a:pPr>
            <a:r>
              <a:rPr lang="pl-PL" sz="1800" b="1" dirty="0" smtClean="0">
                <a:latin typeface="Berylium" panose="02040602060501010103" pitchFamily="18" charset="-18"/>
              </a:rPr>
              <a:t>Godło z dominującym motywem narzędzia lub atrybutu funkcji społecznej.</a:t>
            </a:r>
            <a:endParaRPr lang="pl-PL" sz="1800" dirty="0" smtClean="0">
              <a:latin typeface="Berylium" panose="02040602060501010103" pitchFamily="18" charset="-18"/>
            </a:endParaRPr>
          </a:p>
          <a:p>
            <a:pPr marL="0" indent="0" algn="just">
              <a:buNone/>
            </a:pPr>
            <a:r>
              <a:rPr lang="pl-PL" sz="1800" dirty="0" smtClean="0">
                <a:latin typeface="Berylium" panose="02040602060501010103" pitchFamily="18" charset="-18"/>
              </a:rPr>
              <a:t> </a:t>
            </a:r>
          </a:p>
          <a:p>
            <a:pPr marL="0" indent="0" algn="just">
              <a:buNone/>
            </a:pPr>
            <a:r>
              <a:rPr lang="pl-PL" sz="1800" b="1" dirty="0" smtClean="0">
                <a:latin typeface="Berylium" panose="02040602060501010103" pitchFamily="18" charset="-18"/>
              </a:rPr>
              <a:t>Symbolika:</a:t>
            </a:r>
            <a:endParaRPr lang="pl-PL" sz="1800" dirty="0" smtClean="0">
              <a:latin typeface="Berylium" panose="02040602060501010103" pitchFamily="18" charset="-18"/>
            </a:endParaRPr>
          </a:p>
          <a:p>
            <a:pPr marL="0" indent="0" algn="just">
              <a:buNone/>
            </a:pPr>
            <a:r>
              <a:rPr lang="pl-PL" sz="1800" dirty="0" smtClean="0">
                <a:latin typeface="Berylium" panose="02040602060501010103" pitchFamily="18" charset="-18"/>
              </a:rPr>
              <a:t>Roztrój (rosocha) symbolizujący Trójcę Świętą, trzy cnoty chrześcijańskie i trzy powinności rycerskie: służby Bogu, seniorowi i pani swego serca. Nóż winiarski, symbol lokalnej uprawy winorośli związany z Głogówkiem.</a:t>
            </a:r>
            <a:endParaRPr lang="pl-PL" sz="1800" dirty="0">
              <a:latin typeface="Berylium" panose="02040602060501010103" pitchFamily="18" charset="-18"/>
            </a:endParaRP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naturalny, matowy, niebarwiony. Podwieszona na pasku pergaminowym.</a:t>
            </a:r>
          </a:p>
          <a:p>
            <a:pPr marL="0" indent="0">
              <a:buNone/>
            </a:pPr>
            <a:r>
              <a:rPr lang="pl-PL" sz="1600" dirty="0">
                <a:latin typeface="Berylium" panose="02040602060501010103" pitchFamily="18" charset="-18"/>
              </a:rPr>
              <a:t> </a:t>
            </a:r>
          </a:p>
          <a:p>
            <a:pPr marL="0" indent="0">
              <a:buNone/>
            </a:pPr>
            <a:r>
              <a:rPr lang="pl-PL" sz="1600" b="1" dirty="0">
                <a:latin typeface="Berylium" panose="02040602060501010103" pitchFamily="18" charset="-18"/>
              </a:rPr>
              <a:t>Wymiary:</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38 mm</a:t>
            </a:r>
          </a:p>
          <a:p>
            <a:pPr marL="0" indent="0">
              <a:buNone/>
            </a:pPr>
            <a:r>
              <a:rPr lang="pl-PL" sz="1600" dirty="0">
                <a:latin typeface="Berylium" panose="02040602060501010103" pitchFamily="18" charset="-18"/>
              </a:rPr>
              <a:t> </a:t>
            </a:r>
          </a:p>
          <a:p>
            <a:pPr marL="0" indent="0">
              <a:buNone/>
            </a:pPr>
            <a:r>
              <a:rPr lang="pl-PL" sz="1600" b="1" dirty="0">
                <a:latin typeface="Berylium" panose="02040602060501010103" pitchFamily="18" charset="-18"/>
              </a:rPr>
              <a:t>Dalsza literatura:</a:t>
            </a:r>
            <a:endParaRPr lang="pl-PL" sz="1600" dirty="0">
              <a:latin typeface="Berylium" panose="02040602060501010103" pitchFamily="18" charset="-18"/>
            </a:endParaRPr>
          </a:p>
          <a:p>
            <a:pPr marL="0" indent="0">
              <a:buNone/>
            </a:pPr>
            <a:r>
              <a:rPr lang="pl-PL" sz="1600" dirty="0">
                <a:latin typeface="Berylium" panose="02040602060501010103" pitchFamily="18" charset="-18"/>
              </a:rPr>
              <a:t>Tomasz 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222, przyp. 4.</a:t>
            </a:r>
          </a:p>
          <a:p>
            <a:pPr marL="0" indent="0">
              <a:buNone/>
            </a:pPr>
            <a:r>
              <a:rPr lang="pl-PL" sz="1600" dirty="0">
                <a:latin typeface="Berylium" panose="02040602060501010103" pitchFamily="18" charset="-18"/>
              </a:rPr>
              <a:t>Josef </a:t>
            </a:r>
            <a:r>
              <a:rPr lang="pl-PL" sz="1600" dirty="0" err="1">
                <a:latin typeface="Berylium" panose="02040602060501010103" pitchFamily="18" charset="-18"/>
              </a:rPr>
              <a:t>Pilnáček</a:t>
            </a:r>
            <a:r>
              <a:rPr lang="pl-PL" sz="1600" dirty="0">
                <a:latin typeface="Berylium" panose="02040602060501010103" pitchFamily="18" charset="-18"/>
              </a:rPr>
              <a:t>: </a:t>
            </a:r>
            <a:r>
              <a:rPr lang="pl-PL" sz="1600" i="1" dirty="0">
                <a:latin typeface="Berylium" panose="02040602060501010103" pitchFamily="18" charset="-18"/>
              </a:rPr>
              <a:t>Rody starego </a:t>
            </a:r>
            <a:r>
              <a:rPr lang="pl-PL" sz="1600" i="1" dirty="0" err="1">
                <a:latin typeface="Berylium" panose="02040602060501010103" pitchFamily="18" charset="-18"/>
              </a:rPr>
              <a:t>Slezska</a:t>
            </a:r>
            <a:r>
              <a:rPr lang="pl-PL" sz="1600" dirty="0">
                <a:latin typeface="Berylium" panose="02040602060501010103" pitchFamily="18" charset="-18"/>
              </a:rPr>
              <a:t>, t. 3, s. 739-740.</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Racibórz 2014, s. 65, nr 831.</a:t>
            </a:r>
          </a:p>
          <a:p>
            <a:pPr marL="0" indent="0">
              <a:buNone/>
            </a:pPr>
            <a:r>
              <a:rPr lang="pl-PL" sz="1600" dirty="0">
                <a:latin typeface="Berylium" panose="02040602060501010103" pitchFamily="18" charset="-18"/>
              </a:rPr>
              <a:t>Alfred Znamierowski, </a:t>
            </a:r>
            <a:r>
              <a:rPr lang="pl-PL" sz="1600" i="1" dirty="0">
                <a:latin typeface="Berylium" panose="02040602060501010103" pitchFamily="18" charset="-18"/>
              </a:rPr>
              <a:t>Heraldyka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s. 287, 354.</a:t>
            </a:r>
            <a:endParaRPr lang="pl-PL" sz="1500" dirty="0">
              <a:latin typeface="Berylium" panose="02040602060501010103" pitchFamily="18" charset="-18"/>
            </a:endParaRPr>
          </a:p>
        </p:txBody>
      </p:sp>
    </p:spTree>
    <p:extLst>
      <p:ext uri="{BB962C8B-B14F-4D97-AF65-F5344CB8AC3E}">
        <p14:creationId xmlns:p14="http://schemas.microsoft.com/office/powerpoint/2010/main" val="38901116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562702"/>
          </a:xfrm>
        </p:spPr>
        <p:txBody>
          <a:bodyPr>
            <a:normAutofit fontScale="90000"/>
          </a:bodyPr>
          <a:lstStyle/>
          <a:p>
            <a:pPr>
              <a:spcAft>
                <a:spcPts val="0"/>
              </a:spcAft>
            </a:pPr>
            <a:r>
              <a:rPr lang="pl-PL" dirty="0" smtClean="0">
                <a:latin typeface="Berylium" panose="02040602060501010103" pitchFamily="18" charset="-18"/>
              </a:rPr>
              <a:t>Arnold z Głogówka </a:t>
            </a:r>
            <a:br>
              <a:rPr lang="pl-PL" dirty="0" smtClean="0">
                <a:latin typeface="Berylium" panose="02040602060501010103" pitchFamily="18" charset="-18"/>
              </a:rPr>
            </a:br>
            <a:r>
              <a:rPr lang="pl-PL" dirty="0" smtClean="0">
                <a:latin typeface="Berylium" panose="02040602060501010103" pitchFamily="18" charset="-18"/>
              </a:rPr>
              <a:t>(wójt</a:t>
            </a:r>
            <a:r>
              <a:rPr lang="pl-PL" dirty="0">
                <a:latin typeface="Berylium" panose="02040602060501010103" pitchFamily="18" charset="-18"/>
              </a:rPr>
              <a:t> </a:t>
            </a:r>
            <a:r>
              <a:rPr lang="pl-PL" dirty="0" smtClean="0">
                <a:latin typeface="Berylium" panose="02040602060501010103" pitchFamily="18" charset="-18"/>
              </a:rPr>
              <a:t>dziedziczny), 1319 r.,</a:t>
            </a:r>
            <a:br>
              <a:rPr lang="pl-PL" dirty="0" smtClean="0">
                <a:latin typeface="Berylium" panose="02040602060501010103" pitchFamily="18" charset="-18"/>
              </a:rPr>
            </a:br>
            <a:r>
              <a:rPr lang="pl-PL" dirty="0" smtClean="0">
                <a:latin typeface="Berylium" panose="02040602060501010103" pitchFamily="18" charset="-18"/>
              </a:rPr>
              <a:t>rep. 91, sygn. 190 (200)</a:t>
            </a:r>
            <a:endParaRPr lang="pl-PL" dirty="0">
              <a:latin typeface="Berylium" panose="02040602060501010103" pitchFamily="18" charset="-18"/>
              <a:ea typeface="SimSun" panose="02010600030101010101" pitchFamily="2" charset="-122"/>
            </a:endParaRPr>
          </a:p>
        </p:txBody>
      </p:sp>
      <p:sp>
        <p:nvSpPr>
          <p:cNvPr id="3" name="Symbol zastępczy tekstu 2"/>
          <p:cNvSpPr>
            <a:spLocks noGrp="1"/>
          </p:cNvSpPr>
          <p:nvPr>
            <p:ph type="body" idx="1"/>
          </p:nvPr>
        </p:nvSpPr>
        <p:spPr>
          <a:xfrm>
            <a:off x="-1" y="1562703"/>
            <a:ext cx="5997487" cy="1296973"/>
          </a:xfrm>
        </p:spPr>
        <p:txBody>
          <a:bodyPr>
            <a:normAutofit fontScale="92500" lnSpcReduction="10000"/>
          </a:bodyPr>
          <a:lstStyle/>
          <a:p>
            <a:pPr algn="ctr"/>
            <a:r>
              <a:rPr lang="pl-PL" b="0" dirty="0">
                <a:latin typeface="Berylium" panose="02040602060501010103" pitchFamily="18" charset="-18"/>
              </a:rPr>
              <a:t>Kliknij w fotografię, by przejść do przeglądarki online. Dynamiczne manipulowanie kątem padania światła dostępne jest po naciśnięciu przycisku z reprezentacją żarówki i kliknięciu bądź przytrzymaniu LPM:</a:t>
            </a:r>
          </a:p>
        </p:txBody>
      </p:sp>
      <p:sp>
        <p:nvSpPr>
          <p:cNvPr id="13" name="Symbol zastępczy tekstu 4"/>
          <p:cNvSpPr txBox="1">
            <a:spLocks/>
          </p:cNvSpPr>
          <p:nvPr/>
        </p:nvSpPr>
        <p:spPr>
          <a:xfrm>
            <a:off x="6341633" y="5807034"/>
            <a:ext cx="5850366" cy="1065903"/>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l-PL" b="0" dirty="0" smtClean="0">
                <a:latin typeface="Berylium" panose="02040602060501010103" pitchFamily="18" charset="-18"/>
              </a:rPr>
              <a:t>Ujęcie w skali szarości o wzmocnionej fakturze wygenerowane za pomocą narzędzia “</a:t>
            </a:r>
            <a:r>
              <a:rPr lang="pl-PL" b="0" dirty="0" err="1" smtClean="0">
                <a:latin typeface="Berylium" panose="02040602060501010103" pitchFamily="18" charset="-18"/>
              </a:rPr>
              <a:t>Specular</a:t>
            </a:r>
            <a:r>
              <a:rPr lang="pl-PL" b="0" dirty="0" smtClean="0">
                <a:latin typeface="Berylium" panose="02040602060501010103" pitchFamily="18" charset="-18"/>
              </a:rPr>
              <a:t> Enhancement” dostępnego </a:t>
            </a:r>
            <a:br>
              <a:rPr lang="pl-PL" b="0" dirty="0" smtClean="0">
                <a:latin typeface="Berylium" panose="02040602060501010103" pitchFamily="18" charset="-18"/>
              </a:rPr>
            </a:br>
            <a:r>
              <a:rPr lang="pl-PL" b="0" dirty="0" smtClean="0">
                <a:latin typeface="Berylium" panose="02040602060501010103" pitchFamily="18" charset="-18"/>
              </a:rPr>
              <a:t>w </a:t>
            </a:r>
            <a:r>
              <a:rPr lang="pl-PL" b="0" dirty="0" err="1" smtClean="0">
                <a:latin typeface="Berylium" panose="02040602060501010103" pitchFamily="18" charset="-18"/>
              </a:rPr>
              <a:t>RTIViewer</a:t>
            </a:r>
            <a:r>
              <a:rPr lang="pl-PL" b="0" dirty="0" smtClean="0">
                <a:latin typeface="Berylium" panose="02040602060501010103" pitchFamily="18" charset="-18"/>
              </a:rPr>
              <a:t>. Kliknij w fotografię, by przejść do strumienia </a:t>
            </a:r>
            <a:br>
              <a:rPr lang="pl-PL" b="0" dirty="0" smtClean="0">
                <a:latin typeface="Berylium" panose="02040602060501010103" pitchFamily="18" charset="-18"/>
              </a:rPr>
            </a:br>
            <a:r>
              <a:rPr lang="pl-PL" b="0" dirty="0" smtClean="0">
                <a:latin typeface="Berylium" panose="02040602060501010103" pitchFamily="18" charset="-18"/>
              </a:rPr>
              <a:t>i obejrzeć pozostałe ujęcia pieczęci.</a:t>
            </a:r>
            <a:endParaRPr lang="pl-PL" b="0" dirty="0">
              <a:latin typeface="Berylium" panose="02040602060501010103" pitchFamily="18" charset="-18"/>
            </a:endParaRPr>
          </a:p>
        </p:txBody>
      </p:sp>
      <p:pic>
        <p:nvPicPr>
          <p:cNvPr id="6" name="Symbol zastępczy zawartości 5">
            <a:hlinkClick r:id="rId2" tooltip="Kliknij aby obejrzeć pieczęć zdigitalizowaną w technice RTI"/>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859676"/>
            <a:ext cx="6019893" cy="4013261"/>
          </a:xfrm>
        </p:spPr>
      </p:pic>
      <p:pic>
        <p:nvPicPr>
          <p:cNvPr id="8" name="Symbol zastępczy zawartości 7">
            <a:hlinkClick r:id="rId4" tooltip="Kliknij aby obejrzeć pozostałe ujęcia"/>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341633" y="0"/>
            <a:ext cx="5850367" cy="5807033"/>
          </a:xfrm>
        </p:spPr>
      </p:pic>
    </p:spTree>
    <p:extLst>
      <p:ext uri="{BB962C8B-B14F-4D97-AF65-F5344CB8AC3E}">
        <p14:creationId xmlns:p14="http://schemas.microsoft.com/office/powerpoint/2010/main" val="119407027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080654"/>
          </a:xfrm>
        </p:spPr>
        <p:txBody>
          <a:bodyPr>
            <a:noAutofit/>
          </a:bodyPr>
          <a:lstStyle/>
          <a:p>
            <a:pPr algn="ctr"/>
            <a:r>
              <a:rPr lang="pl-PL" dirty="0">
                <a:latin typeface="Berylium" panose="02040602060501010103" pitchFamily="18" charset="-18"/>
              </a:rPr>
              <a:t>Konrad z Głogówka </a:t>
            </a:r>
            <a:r>
              <a:rPr lang="pl-PL" dirty="0" smtClean="0">
                <a:latin typeface="Berylium" panose="02040602060501010103" pitchFamily="18" charset="-18"/>
              </a:rPr>
              <a:t>(</a:t>
            </a:r>
            <a:r>
              <a:rPr lang="pl-PL" dirty="0">
                <a:latin typeface="Berylium" panose="02040602060501010103" pitchFamily="18" charset="-18"/>
              </a:rPr>
              <a:t>wójt dziedziczny), 1298 r.,</a:t>
            </a:r>
            <a:br>
              <a:rPr lang="pl-PL" dirty="0">
                <a:latin typeface="Berylium" panose="02040602060501010103" pitchFamily="18" charset="-18"/>
              </a:rPr>
            </a:br>
            <a:r>
              <a:rPr lang="pl-PL" dirty="0">
                <a:latin typeface="Berylium" panose="02040602060501010103" pitchFamily="18" charset="-18"/>
              </a:rPr>
              <a:t>rep. 91, sygn. 116 (127)</a:t>
            </a:r>
          </a:p>
        </p:txBody>
      </p:sp>
      <p:sp>
        <p:nvSpPr>
          <p:cNvPr id="3" name="Symbol zastępczy zawartości 2"/>
          <p:cNvSpPr>
            <a:spLocks noGrp="1"/>
          </p:cNvSpPr>
          <p:nvPr>
            <p:ph sz="half" idx="1"/>
          </p:nvPr>
        </p:nvSpPr>
        <p:spPr>
          <a:xfrm>
            <a:off x="213756" y="1080654"/>
            <a:ext cx="8455230" cy="5777345"/>
          </a:xfrm>
        </p:spPr>
        <p:txBody>
          <a:bodyPr>
            <a:noAutofit/>
          </a:bodyPr>
          <a:lstStyle/>
          <a:p>
            <a:pPr marL="0" indent="0" algn="just">
              <a:buNone/>
            </a:pPr>
            <a:r>
              <a:rPr lang="pl-PL" sz="1800" b="1" dirty="0">
                <a:latin typeface="Berylium" panose="02040602060501010103" pitchFamily="18" charset="-18"/>
              </a:rPr>
              <a:t>Osoba i dokument:</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Pieczęć </a:t>
            </a:r>
            <a:r>
              <a:rPr lang="pl-PL" sz="1800" b="1" dirty="0">
                <a:latin typeface="Berylium" panose="02040602060501010103" pitchFamily="18" charset="-18"/>
              </a:rPr>
              <a:t>Arnolda, dziedzicznego wójta Głogówka</a:t>
            </a:r>
            <a:r>
              <a:rPr lang="pl-PL" sz="1800" dirty="0">
                <a:latin typeface="Berylium" panose="02040602060501010103" pitchFamily="18" charset="-18"/>
              </a:rPr>
              <a:t>, zachowana przy dokumencie z 28 III 1319 r. wystawionym w Głogówku, dotyczącego sprzedaży czynszu z winnic należących do wójtostwa. </a:t>
            </a:r>
          </a:p>
          <a:p>
            <a:pPr marL="0" indent="0" algn="just">
              <a:buNone/>
            </a:pPr>
            <a:r>
              <a:rPr lang="pl-PL" sz="1800" b="1" dirty="0">
                <a:latin typeface="Berylium" panose="02040602060501010103" pitchFamily="18" charset="-18"/>
              </a:rPr>
              <a:t>Typ i opis heraldyczny:</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a:t>
            </a:r>
            <a:r>
              <a:rPr lang="pl-PL" sz="1800" u="sng" dirty="0">
                <a:latin typeface="Berylium" panose="02040602060501010103" pitchFamily="18" charset="-18"/>
              </a:rPr>
              <a:t>Okrągła pieczęć herbowa z pełnym herbem.</a:t>
            </a:r>
            <a:r>
              <a:rPr lang="pl-PL" sz="1800" dirty="0">
                <a:latin typeface="Berylium" panose="02040602060501010103" pitchFamily="18" charset="-18"/>
              </a:rPr>
              <a:t> </a:t>
            </a:r>
          </a:p>
          <a:p>
            <a:pPr marL="0" indent="0" algn="just">
              <a:buNone/>
            </a:pPr>
            <a:r>
              <a:rPr lang="pl-PL" sz="1800" dirty="0">
                <a:latin typeface="Berylium" panose="02040602060501010103" pitchFamily="18" charset="-18"/>
              </a:rPr>
              <a:t>W polu pieczęci pochylona w prawo tarcza herbowa przykryta hełmem rycerskim na wprost, zwieńczonym po bokach klejnotem w postaci dwóch pióropuszy. W herbie trzy noże winiarskie </a:t>
            </a:r>
            <a:r>
              <a:rPr lang="pl-PL" sz="1800" dirty="0" smtClean="0">
                <a:latin typeface="Berylium" panose="02040602060501010103" pitchFamily="18" charset="-18"/>
              </a:rPr>
              <a:t/>
            </a:r>
            <a:br>
              <a:rPr lang="pl-PL" sz="1800" dirty="0" smtClean="0">
                <a:latin typeface="Berylium" panose="02040602060501010103" pitchFamily="18" charset="-18"/>
              </a:rPr>
            </a:br>
            <a:r>
              <a:rPr lang="pl-PL" sz="1800" dirty="0" smtClean="0">
                <a:latin typeface="Berylium" panose="02040602060501010103" pitchFamily="18" charset="-18"/>
              </a:rPr>
              <a:t>w </a:t>
            </a:r>
            <a:r>
              <a:rPr lang="pl-PL" sz="1800" dirty="0">
                <a:latin typeface="Berylium" panose="02040602060501010103" pitchFamily="18" charset="-18"/>
              </a:rPr>
              <a:t>rozstrój. Tarcza wchodzi na otok, rozdzielając tekst legendy na dwie części.</a:t>
            </a:r>
          </a:p>
          <a:p>
            <a:pPr marL="0" indent="0" algn="just">
              <a:buNone/>
            </a:pPr>
            <a:r>
              <a:rPr lang="pl-PL" sz="1800" dirty="0">
                <a:latin typeface="Berylium" panose="02040602060501010103" pitchFamily="18" charset="-18"/>
              </a:rPr>
              <a:t>Napis majuskułą gotycką: S ARNOLDI ADV/OCATI GLOG(</a:t>
            </a:r>
            <a:r>
              <a:rPr lang="pl-PL" sz="1800" dirty="0" err="1">
                <a:latin typeface="Berylium" panose="02040602060501010103" pitchFamily="18" charset="-18"/>
              </a:rPr>
              <a:t>ovie</a:t>
            </a:r>
            <a:r>
              <a:rPr lang="pl-PL" sz="1800" dirty="0">
                <a:latin typeface="Berylium" panose="02040602060501010103" pitchFamily="18" charset="-18"/>
              </a:rPr>
              <a:t>)”:</a:t>
            </a:r>
          </a:p>
          <a:p>
            <a:pPr marL="0" indent="0" algn="just">
              <a:buNone/>
            </a:pPr>
            <a:r>
              <a:rPr lang="pl-PL" sz="1600" dirty="0">
                <a:latin typeface="Berylium" panose="02040602060501010103" pitchFamily="18" charset="-18"/>
              </a:rPr>
              <a:t>Marek Wójcik, </a:t>
            </a:r>
            <a:r>
              <a:rPr lang="pl-PL" sz="1600" i="1" dirty="0">
                <a:latin typeface="Berylium" panose="02040602060501010103" pitchFamily="18" charset="-18"/>
              </a:rPr>
              <a:t>Pieczęcie rycerstwa śląskiego w dobie </a:t>
            </a:r>
            <a:r>
              <a:rPr lang="pl-PL" sz="1600" i="1" dirty="0" err="1">
                <a:latin typeface="Berylium" panose="02040602060501010103" pitchFamily="18" charset="-18"/>
              </a:rPr>
              <a:t>przedhusyckiej</a:t>
            </a:r>
            <a:r>
              <a:rPr lang="pl-PL" sz="1600" dirty="0">
                <a:latin typeface="Berylium" panose="02040602060501010103" pitchFamily="18" charset="-18"/>
              </a:rPr>
              <a:t>, t. 1, Wrocław 2018, </a:t>
            </a:r>
            <a:r>
              <a:rPr lang="pl-PL" sz="1600" dirty="0" smtClean="0">
                <a:latin typeface="Berylium" panose="02040602060501010103" pitchFamily="18" charset="-18"/>
              </a:rPr>
              <a:t>s</a:t>
            </a:r>
            <a:r>
              <a:rPr lang="pl-PL" sz="1600" dirty="0">
                <a:latin typeface="Berylium" panose="02040602060501010103" pitchFamily="18" charset="-18"/>
              </a:rPr>
              <a:t>. 290-291, nr 230.</a:t>
            </a:r>
          </a:p>
          <a:p>
            <a:pPr marL="0" indent="0" algn="just">
              <a:buNone/>
            </a:pPr>
            <a:r>
              <a:rPr lang="pl-PL" sz="1800" dirty="0">
                <a:latin typeface="Berylium" panose="02040602060501010103" pitchFamily="18" charset="-18"/>
              </a:rPr>
              <a:t>Nieco mniejsza pieczęć oparta na wzorze typariusza pieczęci Konrada z Głogówka, który posłużył do sporządzenia odcisku jego pieczęci z 1298 r.</a:t>
            </a:r>
          </a:p>
          <a:p>
            <a:pPr marL="0" indent="0" algn="just">
              <a:buNone/>
            </a:pPr>
            <a:r>
              <a:rPr lang="pl-PL" sz="1800" b="1" dirty="0">
                <a:latin typeface="Berylium" panose="02040602060501010103" pitchFamily="18" charset="-18"/>
              </a:rPr>
              <a:t>Godło z dominującym motywem narzędzia lub atrybutu funkcji społecznej</a:t>
            </a:r>
            <a:r>
              <a:rPr lang="pl-PL" sz="1800" b="1" dirty="0" smtClean="0">
                <a:latin typeface="Berylium" panose="02040602060501010103" pitchFamily="18" charset="-18"/>
              </a:rPr>
              <a:t>.</a:t>
            </a:r>
            <a:endParaRPr lang="pl-PL" sz="1800" dirty="0">
              <a:latin typeface="Berylium" panose="02040602060501010103" pitchFamily="18" charset="-18"/>
            </a:endParaRPr>
          </a:p>
          <a:p>
            <a:pPr marL="0" indent="0" algn="just">
              <a:buNone/>
            </a:pPr>
            <a:r>
              <a:rPr lang="pl-PL" sz="1800" b="1" dirty="0">
                <a:latin typeface="Berylium" panose="02040602060501010103" pitchFamily="18" charset="-18"/>
              </a:rPr>
              <a:t>Symbolika:</a:t>
            </a:r>
            <a:endParaRPr lang="pl-PL" sz="1800" dirty="0">
              <a:latin typeface="Berylium" panose="02040602060501010103" pitchFamily="18" charset="-18"/>
            </a:endParaRPr>
          </a:p>
          <a:p>
            <a:pPr marL="0" indent="0" algn="just">
              <a:buNone/>
            </a:pPr>
            <a:r>
              <a:rPr lang="pl-PL" sz="1800" dirty="0">
                <a:latin typeface="Berylium" panose="02040602060501010103" pitchFamily="18" charset="-18"/>
              </a:rPr>
              <a:t>Roztrój (rosocha) symbolizujący Trójcę Świętą, trzy cnoty chrześcijańskie i trzy powinności rycerskie: służby Bogu, seniorowi i pani swego serca. Nóż winiarski, symbol lokalnej uprawy winorośli związany z Głogówkiem.</a:t>
            </a:r>
          </a:p>
        </p:txBody>
      </p:sp>
      <p:sp>
        <p:nvSpPr>
          <p:cNvPr id="4" name="Symbol zastępczy zawartości 3"/>
          <p:cNvSpPr>
            <a:spLocks noGrp="1"/>
          </p:cNvSpPr>
          <p:nvPr>
            <p:ph sz="half" idx="2"/>
          </p:nvPr>
        </p:nvSpPr>
        <p:spPr>
          <a:xfrm>
            <a:off x="8668986" y="1080654"/>
            <a:ext cx="3336967" cy="5777346"/>
          </a:xfrm>
        </p:spPr>
        <p:txBody>
          <a:bodyPr>
            <a:noAutofit/>
          </a:bodyPr>
          <a:lstStyle/>
          <a:p>
            <a:pPr marL="0" indent="0">
              <a:buNone/>
            </a:pPr>
            <a:r>
              <a:rPr lang="pl-PL" sz="1600" b="1" dirty="0">
                <a:latin typeface="Berylium" panose="02040602060501010103" pitchFamily="18" charset="-18"/>
              </a:rPr>
              <a:t>Materiał:</a:t>
            </a:r>
            <a:endParaRPr lang="pl-PL" sz="1600" dirty="0">
              <a:latin typeface="Berylium" panose="02040602060501010103" pitchFamily="18" charset="-18"/>
            </a:endParaRPr>
          </a:p>
          <a:p>
            <a:pPr marL="0" indent="0">
              <a:buNone/>
            </a:pPr>
            <a:r>
              <a:rPr lang="pl-PL" sz="1600" dirty="0">
                <a:latin typeface="Berylium" panose="02040602060501010103" pitchFamily="18" charset="-18"/>
              </a:rPr>
              <a:t>Wosk naturalny, matowy, ciemny. Podwieszona na pasku pergaminowym.</a:t>
            </a:r>
          </a:p>
          <a:p>
            <a:pPr marL="0" indent="0">
              <a:buNone/>
            </a:pPr>
            <a:r>
              <a:rPr lang="pl-PL" sz="1600" dirty="0">
                <a:latin typeface="Berylium" panose="02040602060501010103" pitchFamily="18" charset="-18"/>
              </a:rPr>
              <a:t> </a:t>
            </a:r>
          </a:p>
          <a:p>
            <a:pPr marL="0" indent="0">
              <a:buNone/>
            </a:pPr>
            <a:r>
              <a:rPr lang="pl-PL" sz="1600" b="1" dirty="0">
                <a:latin typeface="Berylium" panose="02040602060501010103" pitchFamily="18" charset="-18"/>
              </a:rPr>
              <a:t>Wymiary:</a:t>
            </a:r>
            <a:endParaRPr lang="pl-PL" sz="1600" dirty="0">
              <a:latin typeface="Berylium" panose="02040602060501010103" pitchFamily="18" charset="-18"/>
            </a:endParaRPr>
          </a:p>
          <a:p>
            <a:pPr marL="0" indent="0">
              <a:buNone/>
            </a:pPr>
            <a:r>
              <a:rPr lang="pl-PL" sz="1600" dirty="0">
                <a:latin typeface="Berylium" panose="02040602060501010103" pitchFamily="18" charset="-18"/>
              </a:rPr>
              <a:t>ø 32 mm</a:t>
            </a:r>
          </a:p>
          <a:p>
            <a:pPr marL="0" indent="0">
              <a:buNone/>
            </a:pPr>
            <a:r>
              <a:rPr lang="pl-PL" sz="1600" dirty="0">
                <a:latin typeface="Berylium" panose="02040602060501010103" pitchFamily="18" charset="-18"/>
              </a:rPr>
              <a:t> </a:t>
            </a:r>
          </a:p>
          <a:p>
            <a:pPr marL="0" indent="0">
              <a:buNone/>
            </a:pPr>
            <a:r>
              <a:rPr lang="pl-PL" sz="1600" b="1" dirty="0">
                <a:latin typeface="Berylium" panose="02040602060501010103" pitchFamily="18" charset="-18"/>
              </a:rPr>
              <a:t>Dalsza literatura:</a:t>
            </a:r>
            <a:endParaRPr lang="pl-PL" sz="1600" dirty="0">
              <a:latin typeface="Berylium" panose="02040602060501010103" pitchFamily="18" charset="-18"/>
            </a:endParaRPr>
          </a:p>
          <a:p>
            <a:pPr marL="0" indent="0">
              <a:buNone/>
            </a:pPr>
            <a:r>
              <a:rPr lang="pl-PL" sz="1600" dirty="0">
                <a:latin typeface="Berylium" panose="02040602060501010103" pitchFamily="18" charset="-18"/>
              </a:rPr>
              <a:t>Josef </a:t>
            </a:r>
            <a:r>
              <a:rPr lang="pl-PL" sz="1600" dirty="0" err="1">
                <a:latin typeface="Berylium" panose="02040602060501010103" pitchFamily="18" charset="-18"/>
              </a:rPr>
              <a:t>Pilnáček</a:t>
            </a:r>
            <a:r>
              <a:rPr lang="pl-PL" sz="1600" dirty="0">
                <a:latin typeface="Berylium" panose="02040602060501010103" pitchFamily="18" charset="-18"/>
              </a:rPr>
              <a:t>: </a:t>
            </a:r>
            <a:r>
              <a:rPr lang="pl-PL" sz="1600" i="1" dirty="0">
                <a:latin typeface="Berylium" panose="02040602060501010103" pitchFamily="18" charset="-18"/>
              </a:rPr>
              <a:t>Rody </a:t>
            </a:r>
            <a:r>
              <a:rPr lang="pl-PL" sz="1600" i="1" dirty="0" err="1">
                <a:latin typeface="Berylium" panose="02040602060501010103" pitchFamily="18" charset="-18"/>
              </a:rPr>
              <a:t>starého</a:t>
            </a:r>
            <a:r>
              <a:rPr lang="pl-PL" sz="1600" i="1" dirty="0">
                <a:latin typeface="Berylium" panose="02040602060501010103" pitchFamily="18" charset="-18"/>
              </a:rPr>
              <a:t> </a:t>
            </a:r>
            <a:r>
              <a:rPr lang="pl-PL" sz="1600" i="1" dirty="0" err="1">
                <a:latin typeface="Berylium" panose="02040602060501010103" pitchFamily="18" charset="-18"/>
              </a:rPr>
              <a:t>Slezska</a:t>
            </a:r>
            <a:r>
              <a:rPr lang="pl-PL" sz="1600" dirty="0" smtClean="0">
                <a:latin typeface="Berylium" panose="02040602060501010103" pitchFamily="18" charset="-18"/>
              </a:rPr>
              <a:t>, </a:t>
            </a:r>
            <a:br>
              <a:rPr lang="pl-PL" sz="1600" dirty="0" smtClean="0">
                <a:latin typeface="Berylium" panose="02040602060501010103" pitchFamily="18" charset="-18"/>
              </a:rPr>
            </a:br>
            <a:r>
              <a:rPr lang="pl-PL" sz="1600" dirty="0" smtClean="0">
                <a:latin typeface="Berylium" panose="02040602060501010103" pitchFamily="18" charset="-18"/>
              </a:rPr>
              <a:t>Brno 1991</a:t>
            </a:r>
            <a:r>
              <a:rPr lang="pl-PL" sz="1600" dirty="0" smtClean="0"/>
              <a:t>, </a:t>
            </a:r>
            <a:r>
              <a:rPr lang="pl-PL" sz="1600" dirty="0" smtClean="0">
                <a:latin typeface="Berylium" panose="02040602060501010103" pitchFamily="18" charset="-18"/>
              </a:rPr>
              <a:t>t</a:t>
            </a:r>
            <a:r>
              <a:rPr lang="pl-PL" sz="1600" dirty="0">
                <a:latin typeface="Berylium" panose="02040602060501010103" pitchFamily="18" charset="-18"/>
              </a:rPr>
              <a:t>. 3, s. 739-740.</a:t>
            </a:r>
          </a:p>
          <a:p>
            <a:pPr marL="0" indent="0">
              <a:buNone/>
            </a:pPr>
            <a:r>
              <a:rPr lang="pl-PL" sz="1600" dirty="0">
                <a:latin typeface="Berylium" panose="02040602060501010103" pitchFamily="18" charset="-18"/>
              </a:rPr>
              <a:t>Tomasz Jurek, </a:t>
            </a:r>
            <a:r>
              <a:rPr lang="pl-PL" sz="1600" i="1" dirty="0">
                <a:latin typeface="Berylium" panose="02040602060501010103" pitchFamily="18" charset="-18"/>
              </a:rPr>
              <a:t>Obce rycerstwo na Śląsku do połowy XIV wieku</a:t>
            </a:r>
            <a:r>
              <a:rPr lang="pl-PL" sz="1600" dirty="0">
                <a:latin typeface="Berylium" panose="02040602060501010103" pitchFamily="18" charset="-18"/>
              </a:rPr>
              <a:t>, Poznań 1996, </a:t>
            </a:r>
            <a:r>
              <a:rPr lang="pl-PL" sz="1600" dirty="0" smtClean="0">
                <a:latin typeface="Berylium" panose="02040602060501010103" pitchFamily="18" charset="-18"/>
              </a:rPr>
              <a:t/>
            </a:r>
            <a:br>
              <a:rPr lang="pl-PL" sz="1600" dirty="0" smtClean="0">
                <a:latin typeface="Berylium" panose="02040602060501010103" pitchFamily="18" charset="-18"/>
              </a:rPr>
            </a:br>
            <a:r>
              <a:rPr lang="pl-PL" sz="1600" dirty="0" smtClean="0">
                <a:latin typeface="Berylium" panose="02040602060501010103" pitchFamily="18" charset="-18"/>
              </a:rPr>
              <a:t>s</a:t>
            </a:r>
            <a:r>
              <a:rPr lang="pl-PL" sz="1600" dirty="0">
                <a:latin typeface="Berylium" panose="02040602060501010103" pitchFamily="18" charset="-18"/>
              </a:rPr>
              <a:t>. 222, przyp. 4.</a:t>
            </a:r>
          </a:p>
          <a:p>
            <a:pPr marL="0" indent="0">
              <a:buNone/>
            </a:pPr>
            <a:r>
              <a:rPr lang="pl-PL" sz="1600" dirty="0">
                <a:latin typeface="Berylium" panose="02040602060501010103" pitchFamily="18" charset="-18"/>
              </a:rPr>
              <a:t>Roman Stelmach, </a:t>
            </a:r>
            <a:r>
              <a:rPr lang="pl-PL" sz="1600" i="1" dirty="0">
                <a:latin typeface="Berylium" panose="02040602060501010103" pitchFamily="18" charset="-18"/>
              </a:rPr>
              <a:t>Katalog średniowiecznych dokumentów przechowywanych w Archiwum Państwowym we Wrocławiu</a:t>
            </a:r>
            <a:r>
              <a:rPr lang="pl-PL" sz="1600" dirty="0">
                <a:latin typeface="Berylium" panose="02040602060501010103" pitchFamily="18" charset="-18"/>
              </a:rPr>
              <a:t>, Racibórz 2014, s. 91, nr 1375.</a:t>
            </a:r>
          </a:p>
          <a:p>
            <a:pPr marL="0" indent="0">
              <a:buNone/>
            </a:pPr>
            <a:r>
              <a:rPr lang="pl-PL" sz="1600" dirty="0">
                <a:latin typeface="Berylium" panose="02040602060501010103" pitchFamily="18" charset="-18"/>
              </a:rPr>
              <a:t>Alfred Znamierowski, </a:t>
            </a:r>
            <a:r>
              <a:rPr lang="pl-PL" sz="1600" i="1" dirty="0">
                <a:latin typeface="Berylium" panose="02040602060501010103" pitchFamily="18" charset="-18"/>
              </a:rPr>
              <a:t>Heraldyka </a:t>
            </a:r>
            <a:r>
              <a:rPr lang="pl-PL" sz="1600" i="1" dirty="0" smtClean="0">
                <a:latin typeface="Berylium" panose="02040602060501010103" pitchFamily="18" charset="-18"/>
              </a:rPr>
              <a:t/>
            </a:r>
            <a:br>
              <a:rPr lang="pl-PL" sz="1600" i="1" dirty="0" smtClean="0">
                <a:latin typeface="Berylium" panose="02040602060501010103" pitchFamily="18" charset="-18"/>
              </a:rPr>
            </a:br>
            <a:r>
              <a:rPr lang="pl-PL" sz="1600" i="1" dirty="0" smtClean="0">
                <a:latin typeface="Berylium" panose="02040602060501010103" pitchFamily="18" charset="-18"/>
              </a:rPr>
              <a:t>i </a:t>
            </a:r>
            <a:r>
              <a:rPr lang="pl-PL" sz="1600" i="1" dirty="0" err="1">
                <a:latin typeface="Berylium" panose="02040602060501010103" pitchFamily="18" charset="-18"/>
              </a:rPr>
              <a:t>weksylologia</a:t>
            </a:r>
            <a:r>
              <a:rPr lang="pl-PL" sz="1600" dirty="0">
                <a:latin typeface="Berylium" panose="02040602060501010103" pitchFamily="18" charset="-18"/>
              </a:rPr>
              <a:t>, Warszawa 2017, s. 287, 354.</a:t>
            </a:r>
            <a:endParaRPr lang="pl-PL" sz="1500" dirty="0">
              <a:latin typeface="Berylium" panose="02040602060501010103" pitchFamily="18" charset="-18"/>
            </a:endParaRPr>
          </a:p>
        </p:txBody>
      </p:sp>
    </p:spTree>
    <p:extLst>
      <p:ext uri="{BB962C8B-B14F-4D97-AF65-F5344CB8AC3E}">
        <p14:creationId xmlns:p14="http://schemas.microsoft.com/office/powerpoint/2010/main" val="13987863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32000" y="1825624"/>
            <a:ext cx="11305309" cy="5032375"/>
          </a:xfrm>
        </p:spPr>
        <p:txBody>
          <a:bodyPr>
            <a:normAutofit fontScale="47500" lnSpcReduction="20000"/>
          </a:bodyPr>
          <a:lstStyle/>
          <a:p>
            <a:pPr marL="0" indent="0" algn="just">
              <a:buNone/>
            </a:pPr>
            <a:r>
              <a:rPr lang="pl-PL" sz="4600" b="1" dirty="0" err="1" smtClean="0">
                <a:latin typeface="Berylium" panose="02040602060501010103" pitchFamily="18" charset="-18"/>
              </a:rPr>
              <a:t>DmŚw</a:t>
            </a:r>
            <a:r>
              <a:rPr lang="pl-PL" sz="4600" b="1" dirty="0" smtClean="0">
                <a:latin typeface="Berylium" panose="02040602060501010103" pitchFamily="18" charset="-18"/>
              </a:rPr>
              <a:t>.:</a:t>
            </a:r>
            <a:r>
              <a:rPr lang="pl-PL" sz="4600" dirty="0" smtClean="0">
                <a:latin typeface="Berylium" panose="02040602060501010103" pitchFamily="18" charset="-18"/>
              </a:rPr>
              <a:t> 		zespół </a:t>
            </a:r>
            <a:r>
              <a:rPr lang="pl-PL" sz="4600" dirty="0">
                <a:latin typeface="Berylium" panose="02040602060501010103" pitchFamily="18" charset="-18"/>
              </a:rPr>
              <a:t>nr 26, </a:t>
            </a:r>
            <a:r>
              <a:rPr lang="pl-PL" sz="4600" i="1" dirty="0">
                <a:latin typeface="Berylium" panose="02040602060501010103" pitchFamily="18" charset="-18"/>
              </a:rPr>
              <a:t>Akta miasta </a:t>
            </a:r>
            <a:r>
              <a:rPr lang="pl-PL" sz="4600" i="1" dirty="0" smtClean="0">
                <a:latin typeface="Berylium" panose="02040602060501010103" pitchFamily="18" charset="-18"/>
              </a:rPr>
              <a:t>Świdnicy,</a:t>
            </a:r>
            <a:r>
              <a:rPr lang="pl-PL" sz="4600" dirty="0" smtClean="0">
                <a:latin typeface="Berylium" panose="02040602060501010103" pitchFamily="18" charset="-18"/>
              </a:rPr>
              <a:t> seria 18, </a:t>
            </a:r>
            <a:r>
              <a:rPr lang="pl-PL" sz="4600" i="1" dirty="0" smtClean="0">
                <a:latin typeface="Berylium" panose="02040602060501010103" pitchFamily="18" charset="-18"/>
              </a:rPr>
              <a:t>Dokumenty miasta Świdnicy,</a:t>
            </a:r>
          </a:p>
          <a:p>
            <a:pPr marL="0" indent="0" algn="just">
              <a:buNone/>
            </a:pPr>
            <a:r>
              <a:rPr lang="pl-PL" sz="4600" b="1" dirty="0" err="1" smtClean="0">
                <a:latin typeface="Berylium" panose="02040602060501010103" pitchFamily="18" charset="-18"/>
              </a:rPr>
              <a:t>DmWr</a:t>
            </a:r>
            <a:r>
              <a:rPr lang="pl-PL" sz="4600" b="1" dirty="0" smtClean="0">
                <a:latin typeface="Berylium" panose="02040602060501010103" pitchFamily="18" charset="-18"/>
              </a:rPr>
              <a:t>.:</a:t>
            </a:r>
            <a:r>
              <a:rPr lang="pl-PL" sz="4600" dirty="0" smtClean="0">
                <a:latin typeface="Berylium" panose="02040602060501010103" pitchFamily="18" charset="-18"/>
              </a:rPr>
              <a:t> 		zespół </a:t>
            </a:r>
            <a:r>
              <a:rPr lang="pl-PL" sz="4600" dirty="0">
                <a:latin typeface="Berylium" panose="02040602060501010103" pitchFamily="18" charset="-18"/>
              </a:rPr>
              <a:t>nr 28, </a:t>
            </a:r>
            <a:r>
              <a:rPr lang="pl-PL" sz="4600" i="1" dirty="0">
                <a:latin typeface="Berylium" panose="02040602060501010103" pitchFamily="18" charset="-18"/>
              </a:rPr>
              <a:t>Akta miasta Wrocławia</a:t>
            </a:r>
            <a:r>
              <a:rPr lang="pl-PL" sz="4600" dirty="0">
                <a:latin typeface="Berylium" panose="02040602060501010103" pitchFamily="18" charset="-18"/>
              </a:rPr>
              <a:t>, seria 107, </a:t>
            </a:r>
            <a:r>
              <a:rPr lang="pl-PL" sz="4600" i="1" dirty="0">
                <a:latin typeface="Berylium" panose="02040602060501010103" pitchFamily="18" charset="-18"/>
              </a:rPr>
              <a:t>Dokumenty miasta </a:t>
            </a:r>
            <a:r>
              <a:rPr lang="pl-PL" sz="4600" i="1" dirty="0" smtClean="0">
                <a:latin typeface="Berylium" panose="02040602060501010103" pitchFamily="18" charset="-18"/>
              </a:rPr>
              <a:t>Wrocławia</a:t>
            </a:r>
            <a:r>
              <a:rPr lang="pl-PL" sz="4600" dirty="0">
                <a:latin typeface="Berylium" panose="02040602060501010103" pitchFamily="18" charset="-18"/>
              </a:rPr>
              <a:t>,</a:t>
            </a:r>
            <a:endParaRPr lang="pl-PL" sz="4600" dirty="0" smtClean="0">
              <a:latin typeface="Berylium" panose="02040602060501010103" pitchFamily="18" charset="-18"/>
            </a:endParaRPr>
          </a:p>
          <a:p>
            <a:pPr marL="0" indent="0" algn="just">
              <a:buNone/>
            </a:pPr>
            <a:r>
              <a:rPr lang="pl-PL" sz="4600" b="1" dirty="0" smtClean="0">
                <a:latin typeface="Berylium" panose="02040602060501010103" pitchFamily="18" charset="-18"/>
              </a:rPr>
              <a:t>Rep. 66: </a:t>
            </a:r>
            <a:r>
              <a:rPr lang="pl-PL" sz="4600" dirty="0" smtClean="0">
                <a:latin typeface="Berylium" panose="02040602060501010103" pitchFamily="18" charset="-18"/>
              </a:rPr>
              <a:t>	zespół </a:t>
            </a:r>
            <a:r>
              <a:rPr lang="pl-PL" sz="4600" dirty="0">
                <a:latin typeface="Berylium" panose="02040602060501010103" pitchFamily="18" charset="-18"/>
              </a:rPr>
              <a:t>nr 91, </a:t>
            </a:r>
            <a:r>
              <a:rPr lang="pl-PL" sz="4600" i="1" dirty="0">
                <a:latin typeface="Berylium" panose="02040602060501010103" pitchFamily="18" charset="-18"/>
              </a:rPr>
              <a:t>Klasztor św. Macieja we Wrocławiu</a:t>
            </a:r>
            <a:r>
              <a:rPr lang="pl-PL" sz="4600" dirty="0" smtClean="0">
                <a:latin typeface="Berylium" panose="02040602060501010103" pitchFamily="18" charset="-18"/>
              </a:rPr>
              <a:t>,</a:t>
            </a:r>
          </a:p>
          <a:p>
            <a:pPr marL="0" indent="0" algn="just">
              <a:buNone/>
            </a:pPr>
            <a:r>
              <a:rPr lang="pl-PL" sz="4600" b="1" dirty="0" smtClean="0">
                <a:latin typeface="Berylium" panose="02040602060501010103" pitchFamily="18" charset="-18"/>
              </a:rPr>
              <a:t>Rep. 67: </a:t>
            </a:r>
            <a:r>
              <a:rPr lang="pl-PL" sz="4600" dirty="0" smtClean="0">
                <a:latin typeface="Berylium" panose="02040602060501010103" pitchFamily="18" charset="-18"/>
              </a:rPr>
              <a:t>	zespół </a:t>
            </a:r>
            <a:r>
              <a:rPr lang="pl-PL" sz="4600" dirty="0">
                <a:latin typeface="Berylium" panose="02040602060501010103" pitchFamily="18" charset="-18"/>
              </a:rPr>
              <a:t>nr 90, </a:t>
            </a:r>
            <a:r>
              <a:rPr lang="pl-PL" sz="4600" i="1" dirty="0">
                <a:latin typeface="Berylium" panose="02040602060501010103" pitchFamily="18" charset="-18"/>
              </a:rPr>
              <a:t>Klasztor premonstratensów pod wezwaniem św. Wincentego we Wrocławiu</a:t>
            </a:r>
            <a:r>
              <a:rPr lang="pl-PL" sz="4600" dirty="0" smtClean="0">
                <a:latin typeface="Berylium" panose="02040602060501010103" pitchFamily="18" charset="-18"/>
              </a:rPr>
              <a:t>,</a:t>
            </a:r>
          </a:p>
          <a:p>
            <a:pPr marL="0" indent="0" algn="just">
              <a:buNone/>
            </a:pPr>
            <a:r>
              <a:rPr lang="pl-PL" sz="4600" b="1" dirty="0" smtClean="0">
                <a:latin typeface="Berylium" panose="02040602060501010103" pitchFamily="18" charset="-18"/>
              </a:rPr>
              <a:t>Rep. 76: </a:t>
            </a:r>
            <a:r>
              <a:rPr lang="pl-PL" sz="4600" dirty="0" smtClean="0">
                <a:latin typeface="Berylium" panose="02040602060501010103" pitchFamily="18" charset="-18"/>
              </a:rPr>
              <a:t>		zespół nr 92</a:t>
            </a:r>
            <a:r>
              <a:rPr lang="pl-PL" sz="4600" dirty="0">
                <a:latin typeface="Berylium" panose="02040602060501010103" pitchFamily="18" charset="-18"/>
              </a:rPr>
              <a:t>, </a:t>
            </a:r>
            <a:r>
              <a:rPr lang="pl-PL" sz="4600" i="1" dirty="0">
                <a:latin typeface="Berylium" panose="02040602060501010103" pitchFamily="18" charset="-18"/>
              </a:rPr>
              <a:t>Kolegiata w Głogowie</a:t>
            </a:r>
            <a:r>
              <a:rPr lang="pl-PL" sz="4600" dirty="0" smtClean="0">
                <a:latin typeface="Berylium" panose="02040602060501010103" pitchFamily="18" charset="-18"/>
              </a:rPr>
              <a:t>,</a:t>
            </a:r>
          </a:p>
          <a:p>
            <a:pPr marL="0" indent="0" algn="just">
              <a:buNone/>
            </a:pPr>
            <a:r>
              <a:rPr lang="pl-PL" sz="4600" b="1" dirty="0" smtClean="0">
                <a:latin typeface="Berylium" panose="02040602060501010103" pitchFamily="18" charset="-18"/>
              </a:rPr>
              <a:t>Rep. 83:</a:t>
            </a:r>
            <a:r>
              <a:rPr lang="pl-PL" sz="4600" dirty="0" smtClean="0">
                <a:latin typeface="Berylium" panose="02040602060501010103" pitchFamily="18" charset="-18"/>
              </a:rPr>
              <a:t> 		zespół </a:t>
            </a:r>
            <a:r>
              <a:rPr lang="pl-PL" sz="4600" dirty="0">
                <a:latin typeface="Berylium" panose="02040602060501010103" pitchFamily="18" charset="-18"/>
              </a:rPr>
              <a:t>nr 54, </a:t>
            </a:r>
            <a:r>
              <a:rPr lang="pl-PL" sz="4600" i="1" dirty="0">
                <a:latin typeface="Berylium" panose="02040602060501010103" pitchFamily="18" charset="-18"/>
              </a:rPr>
              <a:t>Klasztor cystersów w Krzeszowie</a:t>
            </a:r>
            <a:r>
              <a:rPr lang="pl-PL" sz="4600" dirty="0" smtClean="0">
                <a:latin typeface="Berylium" panose="02040602060501010103" pitchFamily="18" charset="-18"/>
              </a:rPr>
              <a:t>,</a:t>
            </a:r>
          </a:p>
          <a:p>
            <a:pPr marL="0" indent="0" algn="just">
              <a:buNone/>
            </a:pPr>
            <a:r>
              <a:rPr lang="pl-PL" sz="4600" b="1" dirty="0" smtClean="0">
                <a:latin typeface="Berylium" panose="02040602060501010103" pitchFamily="18" charset="-18"/>
              </a:rPr>
              <a:t>Rep. 84: </a:t>
            </a:r>
            <a:r>
              <a:rPr lang="pl-PL" sz="4600" dirty="0" smtClean="0">
                <a:latin typeface="Berylium" panose="02040602060501010103" pitchFamily="18" charset="-18"/>
              </a:rPr>
              <a:t>	zespół </a:t>
            </a:r>
            <a:r>
              <a:rPr lang="pl-PL" sz="4600" dirty="0">
                <a:latin typeface="Berylium" panose="02040602060501010103" pitchFamily="18" charset="-18"/>
              </a:rPr>
              <a:t>nr 51, </a:t>
            </a:r>
            <a:r>
              <a:rPr lang="pl-PL" sz="4600" i="1" dirty="0">
                <a:latin typeface="Berylium" panose="02040602060501010103" pitchFamily="18" charset="-18"/>
              </a:rPr>
              <a:t>Klasztor cystersów w Henrykowie, powiat ząbkowicki</a:t>
            </a:r>
            <a:r>
              <a:rPr lang="pl-PL" sz="4600" dirty="0" smtClean="0">
                <a:latin typeface="Berylium" panose="02040602060501010103" pitchFamily="18" charset="-18"/>
              </a:rPr>
              <a:t>,</a:t>
            </a:r>
          </a:p>
          <a:p>
            <a:pPr marL="0" indent="0" algn="just">
              <a:buNone/>
            </a:pPr>
            <a:r>
              <a:rPr lang="pl-PL" sz="4600" b="1" dirty="0" smtClean="0">
                <a:latin typeface="Berylium" panose="02040602060501010103" pitchFamily="18" charset="-18"/>
              </a:rPr>
              <a:t>Rep. 88: </a:t>
            </a:r>
            <a:r>
              <a:rPr lang="pl-PL" sz="4600" dirty="0" smtClean="0">
                <a:latin typeface="Berylium" panose="02040602060501010103" pitchFamily="18" charset="-18"/>
              </a:rPr>
              <a:t>	zespół </a:t>
            </a:r>
            <a:r>
              <a:rPr lang="pl-PL" sz="4600" dirty="0">
                <a:latin typeface="Berylium" panose="02040602060501010103" pitchFamily="18" charset="-18"/>
              </a:rPr>
              <a:t>nr 53, </a:t>
            </a:r>
            <a:r>
              <a:rPr lang="pl-PL" sz="4600" i="1" dirty="0">
                <a:latin typeface="Berylium" panose="02040602060501010103" pitchFamily="18" charset="-18"/>
              </a:rPr>
              <a:t>Klasztor cystersów w Kamieńcu Ząbkowickim, powiat ząbkowicki</a:t>
            </a:r>
            <a:r>
              <a:rPr lang="pl-PL" sz="4600" dirty="0" smtClean="0">
                <a:latin typeface="Berylium" panose="02040602060501010103" pitchFamily="18" charset="-18"/>
              </a:rPr>
              <a:t>,</a:t>
            </a:r>
          </a:p>
          <a:p>
            <a:pPr marL="0" indent="0" algn="just">
              <a:buNone/>
            </a:pPr>
            <a:r>
              <a:rPr lang="pl-PL" sz="4600" b="1" dirty="0" smtClean="0">
                <a:latin typeface="Berylium" panose="02040602060501010103" pitchFamily="18" charset="-18"/>
              </a:rPr>
              <a:t>Rep. 91: </a:t>
            </a:r>
            <a:r>
              <a:rPr lang="pl-PL" sz="4600" dirty="0" smtClean="0">
                <a:latin typeface="Berylium" panose="02040602060501010103" pitchFamily="18" charset="-18"/>
              </a:rPr>
              <a:t>		zespół </a:t>
            </a:r>
            <a:r>
              <a:rPr lang="pl-PL" sz="4600" dirty="0">
                <a:latin typeface="Berylium" panose="02040602060501010103" pitchFamily="18" charset="-18"/>
              </a:rPr>
              <a:t>n</a:t>
            </a:r>
            <a:r>
              <a:rPr lang="pl-PL" sz="4600" dirty="0" smtClean="0">
                <a:latin typeface="Berylium" panose="02040602060501010103" pitchFamily="18" charset="-18"/>
              </a:rPr>
              <a:t>r </a:t>
            </a:r>
            <a:r>
              <a:rPr lang="pl-PL" sz="4600" dirty="0">
                <a:latin typeface="Berylium" panose="02040602060501010103" pitchFamily="18" charset="-18"/>
              </a:rPr>
              <a:t>55, </a:t>
            </a:r>
            <a:r>
              <a:rPr lang="pl-PL" sz="4600" i="1" dirty="0">
                <a:latin typeface="Berylium" panose="02040602060501010103" pitchFamily="18" charset="-18"/>
              </a:rPr>
              <a:t>Klasztor cystersów w Lubiążu, powiat wołowski</a:t>
            </a:r>
            <a:r>
              <a:rPr lang="pl-PL" sz="4600" dirty="0">
                <a:latin typeface="Berylium" panose="02040602060501010103" pitchFamily="18" charset="-18"/>
              </a:rPr>
              <a:t>, </a:t>
            </a:r>
            <a:endParaRPr lang="pl-PL" sz="4600" dirty="0" smtClean="0">
              <a:latin typeface="Berylium" panose="02040602060501010103" pitchFamily="18" charset="-18"/>
            </a:endParaRPr>
          </a:p>
          <a:p>
            <a:pPr marL="0" indent="0" algn="just">
              <a:buNone/>
            </a:pPr>
            <a:r>
              <a:rPr lang="pl-PL" sz="4600" b="1" dirty="0" smtClean="0">
                <a:latin typeface="Berylium" panose="02040602060501010103" pitchFamily="18" charset="-18"/>
              </a:rPr>
              <a:t>Rep</a:t>
            </a:r>
            <a:r>
              <a:rPr lang="pl-PL" sz="4600" b="1" dirty="0">
                <a:latin typeface="Berylium" panose="02040602060501010103" pitchFamily="18" charset="-18"/>
              </a:rPr>
              <a:t>. </a:t>
            </a:r>
            <a:r>
              <a:rPr lang="pl-PL" sz="4600" b="1" dirty="0" smtClean="0">
                <a:latin typeface="Berylium" panose="02040602060501010103" pitchFamily="18" charset="-18"/>
              </a:rPr>
              <a:t>98: </a:t>
            </a:r>
            <a:r>
              <a:rPr lang="pl-PL" sz="4600" dirty="0" smtClean="0">
                <a:latin typeface="Berylium" panose="02040602060501010103" pitchFamily="18" charset="-18"/>
              </a:rPr>
              <a:t>	zespół </a:t>
            </a:r>
            <a:r>
              <a:rPr lang="pl-PL" sz="4600" dirty="0">
                <a:latin typeface="Berylium" panose="02040602060501010103" pitchFamily="18" charset="-18"/>
              </a:rPr>
              <a:t>nr 80, </a:t>
            </a:r>
            <a:r>
              <a:rPr lang="pl-PL" sz="4600" i="1" dirty="0">
                <a:latin typeface="Berylium" panose="02040602060501010103" pitchFamily="18" charset="-18"/>
              </a:rPr>
              <a:t>Klasztor magdalenek w Nowogrodźcu, powiat </a:t>
            </a:r>
            <a:r>
              <a:rPr lang="pl-PL" sz="4600" i="1" dirty="0" smtClean="0">
                <a:latin typeface="Berylium" panose="02040602060501010103" pitchFamily="18" charset="-18"/>
              </a:rPr>
              <a:t>bolesławiecki</a:t>
            </a:r>
            <a:r>
              <a:rPr lang="pl-PL" sz="4600" dirty="0">
                <a:latin typeface="Berylium" panose="02040602060501010103" pitchFamily="18" charset="-18"/>
              </a:rPr>
              <a:t>, </a:t>
            </a:r>
            <a:endParaRPr lang="pl-PL" sz="4600" dirty="0" smtClean="0">
              <a:latin typeface="Berylium" panose="02040602060501010103" pitchFamily="18" charset="-18"/>
            </a:endParaRPr>
          </a:p>
          <a:p>
            <a:pPr marL="0" indent="0" algn="just">
              <a:buNone/>
            </a:pPr>
            <a:r>
              <a:rPr lang="pl-PL" sz="4600" b="1" dirty="0" smtClean="0">
                <a:latin typeface="Berylium" panose="02040602060501010103" pitchFamily="18" charset="-18"/>
              </a:rPr>
              <a:t>Rep 116: </a:t>
            </a:r>
            <a:r>
              <a:rPr lang="pl-PL" sz="4600" dirty="0" smtClean="0">
                <a:latin typeface="Berylium" panose="02040602060501010103" pitchFamily="18" charset="-18"/>
              </a:rPr>
              <a:t>	zespół </a:t>
            </a:r>
            <a:r>
              <a:rPr lang="pl-PL" sz="4600" dirty="0">
                <a:latin typeface="Berylium" panose="02040602060501010103" pitchFamily="18" charset="-18"/>
              </a:rPr>
              <a:t>nr 46, </a:t>
            </a:r>
            <a:r>
              <a:rPr lang="pl-PL" sz="4600" i="1" dirty="0">
                <a:latin typeface="Berylium" panose="02040602060501010103" pitchFamily="18" charset="-18"/>
              </a:rPr>
              <a:t>Klasztor Augustianów w Żaganiu</a:t>
            </a:r>
            <a:r>
              <a:rPr lang="pl-PL" sz="4600" dirty="0" smtClean="0">
                <a:latin typeface="Berylium" panose="02040602060501010103" pitchFamily="18" charset="-18"/>
              </a:rPr>
              <a:t>,</a:t>
            </a:r>
          </a:p>
          <a:p>
            <a:pPr marL="0" indent="0" algn="just">
              <a:buNone/>
            </a:pPr>
            <a:r>
              <a:rPr lang="pl-PL" sz="4600" b="1" dirty="0" smtClean="0">
                <a:latin typeface="Berylium" panose="02040602060501010103" pitchFamily="18" charset="-18"/>
              </a:rPr>
              <a:t>Rep. 125: 	</a:t>
            </a:r>
            <a:r>
              <a:rPr lang="pl-PL" sz="4600" dirty="0" smtClean="0">
                <a:latin typeface="Berylium" panose="02040602060501010103" pitchFamily="18" charset="-18"/>
              </a:rPr>
              <a:t>zespół </a:t>
            </a:r>
            <a:r>
              <a:rPr lang="pl-PL" sz="4600" dirty="0">
                <a:latin typeface="Berylium" panose="02040602060501010103" pitchFamily="18" charset="-18"/>
              </a:rPr>
              <a:t>nr 57, </a:t>
            </a:r>
            <a:r>
              <a:rPr lang="pl-PL" sz="4600" i="1" dirty="0">
                <a:latin typeface="Berylium" panose="02040602060501010103" pitchFamily="18" charset="-18"/>
              </a:rPr>
              <a:t>Klasztor cysterek w </a:t>
            </a:r>
            <a:r>
              <a:rPr lang="pl-PL" sz="4600" i="1" dirty="0" smtClean="0">
                <a:latin typeface="Berylium" panose="02040602060501010103" pitchFamily="18" charset="-18"/>
              </a:rPr>
              <a:t>Trzebnicy</a:t>
            </a:r>
            <a:r>
              <a:rPr lang="pl-PL" sz="4600" dirty="0">
                <a:latin typeface="Berylium" panose="02040602060501010103" pitchFamily="18" charset="-18"/>
              </a:rPr>
              <a:t>,</a:t>
            </a:r>
            <a:endParaRPr lang="pl-PL" sz="4600" dirty="0" smtClean="0">
              <a:latin typeface="Berylium" panose="02040602060501010103" pitchFamily="18" charset="-18"/>
            </a:endParaRPr>
          </a:p>
          <a:p>
            <a:pPr marL="0" indent="0" algn="just">
              <a:buNone/>
            </a:pPr>
            <a:r>
              <a:rPr lang="pl-PL" sz="4600" b="1" dirty="0" smtClean="0">
                <a:latin typeface="Berylium" panose="02040602060501010103" pitchFamily="18" charset="-18"/>
              </a:rPr>
              <a:t>Sygn.: </a:t>
            </a:r>
            <a:r>
              <a:rPr lang="pl-PL" sz="4600" dirty="0" smtClean="0">
                <a:latin typeface="Berylium" panose="02040602060501010103" pitchFamily="18" charset="-18"/>
              </a:rPr>
              <a:t>		sygnatura. </a:t>
            </a:r>
          </a:p>
          <a:p>
            <a:pPr marL="0" indent="0" algn="just">
              <a:buNone/>
            </a:pPr>
            <a:endParaRPr lang="pl-PL" dirty="0">
              <a:latin typeface="Berylium" panose="02040602060501010103" pitchFamily="18" charset="-18"/>
            </a:endParaRPr>
          </a:p>
        </p:txBody>
      </p:sp>
      <p:sp>
        <p:nvSpPr>
          <p:cNvPr id="6" name="Tytuł 1"/>
          <p:cNvSpPr txBox="1">
            <a:spLocks/>
          </p:cNvSpPr>
          <p:nvPr/>
        </p:nvSpPr>
        <p:spPr>
          <a:xfrm>
            <a:off x="0" y="0"/>
            <a:ext cx="12192000" cy="8906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dirty="0" smtClean="0">
                <a:latin typeface="Berylium" panose="02040602060501010103" pitchFamily="18" charset="-18"/>
              </a:rPr>
              <a:t>	Objaśnienie skrótów</a:t>
            </a:r>
            <a:endParaRPr lang="pl-PL" dirty="0">
              <a:latin typeface="Berylium" panose="02040602060501010103" pitchFamily="18" charset="-18"/>
            </a:endParaRPr>
          </a:p>
        </p:txBody>
      </p:sp>
    </p:spTree>
    <p:extLst>
      <p:ext uri="{BB962C8B-B14F-4D97-AF65-F5344CB8AC3E}">
        <p14:creationId xmlns:p14="http://schemas.microsoft.com/office/powerpoint/2010/main" val="3337043527"/>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1491</TotalTime>
  <Words>7474</Words>
  <Application>Microsoft Office PowerPoint</Application>
  <PresentationFormat>Panoramiczny</PresentationFormat>
  <Paragraphs>1147</Paragraphs>
  <Slides>93</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93</vt:i4>
      </vt:variant>
    </vt:vector>
  </HeadingPairs>
  <TitlesOfParts>
    <vt:vector size="99" baseType="lpstr">
      <vt:lpstr>SimSun</vt:lpstr>
      <vt:lpstr>Arial</vt:lpstr>
      <vt:lpstr>Berylium</vt:lpstr>
      <vt:lpstr>Calibri</vt:lpstr>
      <vt:lpstr>Calibri Light</vt:lpstr>
      <vt:lpstr>Motyw pakietu Office</vt:lpstr>
      <vt:lpstr>Pieczęcie rycerstwa obcego  na Śląsku do 1335 r. </vt:lpstr>
      <vt:lpstr>Wstęp</vt:lpstr>
      <vt:lpstr>Wstęp</vt:lpstr>
      <vt:lpstr>Wittego Kamenz, 1254 r.,  rep. 98, sygn. 8 (8)</vt:lpstr>
      <vt:lpstr>Wittego Kamenz, 1254 r., rep. 98, sygn. 8 (8)</vt:lpstr>
      <vt:lpstr>Mikołaj, wójt Trzebnicy, 1321 r.,  rep. 125, sygn. 145 (161a)</vt:lpstr>
      <vt:lpstr>Mikołaj, wójt Trzebnicy, 1321 r., rep. 125, sygn. 145 (161a)</vt:lpstr>
      <vt:lpstr>Mojek z Byczenia, 1295 r., rep. 88, sygn. 23 (51)</vt:lpstr>
      <vt:lpstr>Mojek z Byczenia, 1295 r., rep. 88, sygn. 23 (51)</vt:lpstr>
      <vt:lpstr>Mikołaj z Ziębic  (von Münsterberg, sędzia), 1310 r., rep. 84, sygn. 18 (51)</vt:lpstr>
      <vt:lpstr>Mikołaj z Ziębic (von Münsterberg, wójt, sędzia), 1310 r., rep. 84, sygn. 18 (51)</vt:lpstr>
      <vt:lpstr>Jan z Wüstehube, 1325 r., rep. 88, sygn. 81 (100a)</vt:lpstr>
      <vt:lpstr>Jan z Wüstehube, 1325 r., rep. 88, sygn. 81 (100a)</vt:lpstr>
      <vt:lpstr>Jan Buch, 1298 r.,  rep. 91, sygn. 118 (129)</vt:lpstr>
      <vt:lpstr>Jan Buch, 1298 r., rep. 91, sygn. 118 (129)</vt:lpstr>
      <vt:lpstr>Ludwik Streit, 1294 r., rep. 88, sygn. 74 (95)</vt:lpstr>
      <vt:lpstr>Ludwik Streit, 1294 r., rep. 88, sygn. 74 (95)</vt:lpstr>
      <vt:lpstr>Zygfryd von Gerlachsheim, 1320 r., DmWr. nr 155</vt:lpstr>
      <vt:lpstr>Zygfryd von Gerlachsheim, 1320 r., DmWr. nr 155</vt:lpstr>
      <vt:lpstr>Jan Riemberg (sędzia dworski w Legnicy), 1322 r.,  rep. 66, sygn. 67 (74)</vt:lpstr>
      <vt:lpstr>Jan Riemberg (sędzia dworski w Legnicy), 1322 r.,  rep. 66, sygn. 67 (74)</vt:lpstr>
      <vt:lpstr>Jan Seckil z Ciepłowodów, 1323 r., rep. 88, sygn. 73 (94)</vt:lpstr>
      <vt:lpstr>Jan Seckil z Ciepłowodów, 1323 r., rep. 88, sygn. 73 (94)</vt:lpstr>
      <vt:lpstr>Henryk von Haugwitz, 1329 r., rep 84, sygn. 53 (83 - P)</vt:lpstr>
      <vt:lpstr>Henryk von Haugwitz, 1329 r., rep 84, sygn. 53 (83 - P)</vt:lpstr>
      <vt:lpstr>Jan, wójt Świdnicy, 1334 r.,  DmŚw., U 51 </vt:lpstr>
      <vt:lpstr>Jan, wójt Świdnicy, 1334 r., DmŚw., U 51 </vt:lpstr>
      <vt:lpstr>Fryderyk von Buntensee,  1307 r., rep. 76, sygn. 10 (23)</vt:lpstr>
      <vt:lpstr>Fryderyk von Buntensee, 1307 r., rep. 76, sygn. 10 (23)</vt:lpstr>
      <vt:lpstr>Juwenis Czirn, 1329 r., rep. 83, sygn. 45 (63)</vt:lpstr>
      <vt:lpstr>Juwenis Czirn, 1329 r., rep. 83, sygn. 45 (63)</vt:lpstr>
      <vt:lpstr>Imbram z Wawrzęcic, 1332 r., rep. 67, sygn. 185 (213 – L)</vt:lpstr>
      <vt:lpstr>Imbram z Wawrzęcic, 1332 r., rep. 67, sygn. 185 (213 – L)</vt:lpstr>
      <vt:lpstr>Mikołaj z Ziębic (von Münsterberg,  sędzia dworski), 1311 r.,  rep. 84, sygn. 19 (52)</vt:lpstr>
      <vt:lpstr>Mikołaj z Ziębic (von Münsterberg, sędzia dworski),  1311 r., rep. 84, sygn. 19 (52)</vt:lpstr>
      <vt:lpstr>Herman von Reichenbach  (dziedziczny wójt Dzierżoniowa  i Ząbkowic), 1318 r., rep. 84, sygn. 34 (66 – P)</vt:lpstr>
      <vt:lpstr>Herman von Reichenbach (dziedziczny wójt Dzierżoniowa i Ząbkowic), 1318 r., rep. 84, sygn. 34 (66 – P)</vt:lpstr>
      <vt:lpstr>Jakub, klucznik nyski, 1312 r., rep. 84, sygn. 21 (53)</vt:lpstr>
      <vt:lpstr>Jakub, klucznik nyski, 1312 r., rep. 84, sygn. 21 (53)</vt:lpstr>
      <vt:lpstr>Konrad II von Reichenbach  (wójt dziedziczny w Ziębicach),  1322r., rep. 66, sygn. 68 (75)</vt:lpstr>
      <vt:lpstr>Konrad II von Reichenbach (wójt dziedziczny w Ziębicach), 1322r., rep. 66, sygn. 68 (75)</vt:lpstr>
      <vt:lpstr>Konrad I von Reichenbach (wójt dziedziczny Dzierżoniowa),  1299 r., rep. 88, sygn. 30 (58)</vt:lpstr>
      <vt:lpstr>Konrad I von Reichenbach(dziedziczny wójt Dzierżoniowa), 1299 r., rep. 88, sygn. 30 (58)</vt:lpstr>
      <vt:lpstr>Herman von Barby (starosta śląski), 1303 r., rep. 88, sygn. 36 (63)</vt:lpstr>
      <vt:lpstr>Herman von Barby (starosta śląski), 1303 r.,  rep. 88, sygn. 36 (63)</vt:lpstr>
      <vt:lpstr>Merbot Hain (Hagen),  marszałek księstwa świdnickiego,  1318 r., rep. 84, sygn. 31 (63)</vt:lpstr>
      <vt:lpstr>Merbot Hain (Hagen), marszałek księstwa świdnickiego,  1318 r., rep. 84, sygn. 31 (63)</vt:lpstr>
      <vt:lpstr>Jan Kurzbach, 1322 r.,  rep. 91, sygn. 200 (210)</vt:lpstr>
      <vt:lpstr>Jan Kurzbach, 1322 r., rep. 91, sygn. 200 (210)</vt:lpstr>
      <vt:lpstr>Mikołaj von Seydlitz, 1325 r., rep. 91, sygn. 214 (224)</vt:lpstr>
      <vt:lpstr>Mikołaj von Seydlitz, 1325 r., rep. 91, sygn. 214 (224)</vt:lpstr>
      <vt:lpstr>Otto von Glaubitz, 1323 r., rep. 88, sygn. 72 (93)</vt:lpstr>
      <vt:lpstr>Otto von Glaubitz, 1323 r., rep. 88, sygn. 72 (93)</vt:lpstr>
      <vt:lpstr>Albert Pack, 1329 r., rep. 67, sygn. 165 (197a)</vt:lpstr>
      <vt:lpstr>Albert Pack, 1329 r., rep. 67, sygn. 165 (197a)</vt:lpstr>
      <vt:lpstr>Jan z Ziębic  (von Münsterberg), 1303 r., rep. 84, sygn. 6 (39)</vt:lpstr>
      <vt:lpstr>Jan z Ziębic (von Münsterberg), 1303 r.,  rep. 84, sygn. 6 (39)</vt:lpstr>
      <vt:lpstr>Rudiger Doberschütz  (sędzia dziedziczny w Oleśnicy),  1324 r., rep. 125, sygn. 148 (163)</vt:lpstr>
      <vt:lpstr>Rudiger Doberschütz (sędzia dziedziczny w Oleśnicy),  1324 r., rep. 125, sygn. 148 (163)</vt:lpstr>
      <vt:lpstr>Ulryk Schenk, 1332 r., rep. 67, sygn. 185 (213 – P)</vt:lpstr>
      <vt:lpstr>Ulryk Schenk, 1332 r., rep. 67, sygn. 185 (213 – P)</vt:lpstr>
      <vt:lpstr>Rypert (Rupert) Bolz  (sędzia dworski w Świdnicy), 1318 r., rep. 84, sygn. 32 (64)</vt:lpstr>
      <vt:lpstr>Rypert (Rupert) Bolz (sędzia dworski w Świdnicy),  1318 r., rep. 84, sygn. 32 (64)</vt:lpstr>
      <vt:lpstr>Brat Michał  (przeor Joannitów), 1325 r.,  rep. 91, sygn. 251 (261)</vt:lpstr>
      <vt:lpstr>Brat Michał (przeor Joannitów), 1325 r.,  rep. 91, sygn. 251 (261)</vt:lpstr>
      <vt:lpstr>Konrad von Löben, 1312 r., rep. 125, sygn. 136 (152)</vt:lpstr>
      <vt:lpstr>Konrad von Löben, 1312 r., rep. 125, sygn. 136 (152)</vt:lpstr>
      <vt:lpstr>Dytryk (Teodoryk) von Baruth 1292 r., rep. 91, sygn. 104 (115)</vt:lpstr>
      <vt:lpstr>Dytryk (Teodoryk) von Baruth 1292 r.,  rep. 91, sygn. 104 (115)</vt:lpstr>
      <vt:lpstr>Henryk von Kittlitz (młodszy), 1310 r., rep. 116, sygn. 41 (42)</vt:lpstr>
      <vt:lpstr>Henryk von Kittlitz (młodszy), 1310 r.,  rep. 116, sygn. 41 (42)</vt:lpstr>
      <vt:lpstr>Jan von Kittlitz, 1324 r.,  rep. 116, sygn. 52 (53) </vt:lpstr>
      <vt:lpstr>Jan von Kittlitz, 1324 r., rep. 116, sygn. 52 (53) </vt:lpstr>
      <vt:lpstr>Zygfryd von Baruth, 1315 r., rep. 91, sygn. 171 (181)</vt:lpstr>
      <vt:lpstr>Zygfryd von Baruth, 1315 r., rep. 91, sygn. 171 (181)</vt:lpstr>
      <vt:lpstr>Kilian von Haugwitz, 1318 r., rep. 84, sygn. 34 (66 – L)</vt:lpstr>
      <vt:lpstr>Kilian von Haugwitz, 1318 r., rep. 84, sygn. 34 (66 – L)</vt:lpstr>
      <vt:lpstr>Rudiger von Haugwitz (starszy), 1329 r., rep. 84, sygn. 53 (83 – L)</vt:lpstr>
      <vt:lpstr>Rudiger von Haugwitz (starszy), 1329 r.,  rep. 84, sygn. 53 (83 – L)</vt:lpstr>
      <vt:lpstr>Dzierżek z Byczenia, 1306 r., rep. 88, sygn. 40 (67)</vt:lpstr>
      <vt:lpstr>Dzierżek z Byczenia, 1306 r., rep. 88, sygn. 40 (67)</vt:lpstr>
      <vt:lpstr>Dzierżek z Byczenia, 1306 r., rep. 88, sygn. 40 (67)</vt:lpstr>
      <vt:lpstr>Goświn z Ziębic  (von Münsterberg), 1311 r., rep. 66, sygn. 39 (47)</vt:lpstr>
      <vt:lpstr>Goświn z Ziębic (von Münsterberg, wójt dziedziczny), 1311 r., rep. 66, sygn. 39 (47)</vt:lpstr>
      <vt:lpstr>Goświn z Ziębic  (von Münsterberg), 1318 r., rep. 84, sygn. 30 (62)</vt:lpstr>
      <vt:lpstr>Goświn z Ziębic (von Münsterberg, wójt dziedziczny), 1318 r., rep. 84, sygn. 30 (62)</vt:lpstr>
      <vt:lpstr>Reinhold Quas, 1320 r., DmWr., nr 154</vt:lpstr>
      <vt:lpstr>Reinhold Quas, 1320 r., DmWr., nr 154</vt:lpstr>
      <vt:lpstr>Konrad z Głogówka  (wójt dziedziczny), 1298 r., rep. 91, sygn. 116 (127)</vt:lpstr>
      <vt:lpstr>Konrad z Głogówka (wójt dziedziczny), 1298 r., rep. 91, sygn. 116 (127)</vt:lpstr>
      <vt:lpstr>Arnold z Głogówka  (wójt dziedziczny), 1319 r., rep. 91, sygn. 190 (200)</vt:lpstr>
      <vt:lpstr>Konrad z Głogówka (wójt dziedziczny), 1298 r., rep. 91, sygn. 116 (127)</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Pieczęcie rycerstwa obcego na Śląsku do 1335 r.</dc:title>
  <dc:creator>Paweł Babij</dc:creator>
  <cp:lastModifiedBy>Paweł Babij</cp:lastModifiedBy>
  <cp:revision>214</cp:revision>
  <dcterms:created xsi:type="dcterms:W3CDTF">2021-06-07T10:20:21Z</dcterms:created>
  <dcterms:modified xsi:type="dcterms:W3CDTF">2021-06-23T13:04:07Z</dcterms:modified>
</cp:coreProperties>
</file>